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78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04" y="4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Pinta-ala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AA9-4E27-A2A0-743F8BAC8C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F1-46CC-A3C9-A3AEA7CB28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F1-46CC-A3C9-A3AEA7CB28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F1-46CC-A3C9-A3AEA7CB28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A9-4E27-A2A0-743F8BAC8C72}"/>
              </c:ext>
            </c:extLst>
          </c:dPt>
          <c:dLbls>
            <c:dLbl>
              <c:idx val="0"/>
              <c:layout>
                <c:manualLayout>
                  <c:x val="-0.1057541136234976"/>
                  <c:y val="-0.172704031114848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A9-4E27-A2A0-743F8BAC8C72}"/>
                </c:ext>
              </c:extLst>
            </c:dLbl>
            <c:dLbl>
              <c:idx val="4"/>
              <c:layout>
                <c:manualLayout>
                  <c:x val="5.2003593133745979E-3"/>
                  <c:y val="6.731740868473020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A9-4E27-A2A0-743F8BAC8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Forest land</c:v>
                </c:pt>
                <c:pt idx="1">
                  <c:v>Poorly productive forest land</c:v>
                </c:pt>
                <c:pt idx="2">
                  <c:v>Unproductive forest land</c:v>
                </c:pt>
                <c:pt idx="3">
                  <c:v>Agricultural land</c:v>
                </c:pt>
                <c:pt idx="4">
                  <c:v>Other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20276</c:v>
                </c:pt>
                <c:pt idx="1">
                  <c:v>2536</c:v>
                </c:pt>
                <c:pt idx="2">
                  <c:v>3224</c:v>
                </c:pt>
                <c:pt idx="3">
                  <c:v>2273</c:v>
                </c:pt>
                <c:pt idx="4">
                  <c:v>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9-4E27-A2A0-743F8BAC8C7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F1-46CC-A3C9-A3AEA7CB2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F1-46CC-A3C9-A3AEA7CB28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F1-46CC-A3C9-A3AEA7CB28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EF1-46CC-A3C9-A3AEA7CB28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EF1-46CC-A3C9-A3AEA7CB287F}"/>
              </c:ext>
            </c:extLst>
          </c:dPt>
          <c:cat>
            <c:strRef>
              <c:f>Taul1!$A$2:$A$6</c:f>
              <c:strCache>
                <c:ptCount val="5"/>
                <c:pt idx="0">
                  <c:v>Forest land</c:v>
                </c:pt>
                <c:pt idx="1">
                  <c:v>Poorly productive forest land</c:v>
                </c:pt>
                <c:pt idx="2">
                  <c:v>Unproductive forest land</c:v>
                </c:pt>
                <c:pt idx="3">
                  <c:v>Agricultural land</c:v>
                </c:pt>
                <c:pt idx="4">
                  <c:v>Other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0.66785243699999997</c:v>
                </c:pt>
                <c:pt idx="1">
                  <c:v>8.3530962E-2</c:v>
                </c:pt>
                <c:pt idx="2">
                  <c:v>0.106192358</c:v>
                </c:pt>
                <c:pt idx="3">
                  <c:v>7.4868247999999998E-2</c:v>
                </c:pt>
                <c:pt idx="4">
                  <c:v>6.7555994999999994E-2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9-4E27-A2A0-743F8BAC8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Growing stock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9-448C-9D4B-E8B4EA845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1-4E72-A12A-3AA3661004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1-4E72-A12A-3AA366100432}"/>
              </c:ext>
            </c:extLst>
          </c:dPt>
          <c:dLbls>
            <c:dLbl>
              <c:idx val="0"/>
              <c:layout>
                <c:manualLayout>
                  <c:x val="-0.1288348515259122"/>
                  <c:y val="-1.14920887733219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9-448C-9D4B-E8B4EA845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Pine</c:v>
                </c:pt>
                <c:pt idx="1">
                  <c:v>Spruce</c:v>
                </c:pt>
                <c:pt idx="2">
                  <c:v>Deciduous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1157</c:v>
                </c:pt>
                <c:pt idx="1">
                  <c:v>703</c:v>
                </c:pt>
                <c:pt idx="2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9-448C-9D4B-E8B4EA845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8-444E-ABD8-00F5D7DECF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8-444E-ABD8-00F5D7DECF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8-444E-ABD8-00F5D7DECF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F8-444E-ABD8-00F5D7DECF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Non-industrial private</c:v>
                </c:pt>
                <c:pt idx="1">
                  <c:v>Companies</c:v>
                </c:pt>
                <c:pt idx="2">
                  <c:v>State</c:v>
                </c:pt>
                <c:pt idx="3">
                  <c:v>Others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60</c:v>
                </c:pt>
                <c:pt idx="1">
                  <c:v>8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9-46A5-9101-7848B8069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2014-19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777</c:v>
                </c:pt>
                <c:pt idx="1">
                  <c:v>707</c:v>
                </c:pt>
                <c:pt idx="2">
                  <c:v>624</c:v>
                </c:pt>
                <c:pt idx="3">
                  <c:v>672</c:v>
                </c:pt>
                <c:pt idx="4">
                  <c:v>624</c:v>
                </c:pt>
                <c:pt idx="5">
                  <c:v>655</c:v>
                </c:pt>
                <c:pt idx="6">
                  <c:v>686</c:v>
                </c:pt>
                <c:pt idx="7">
                  <c:v>745</c:v>
                </c:pt>
                <c:pt idx="8">
                  <c:v>865</c:v>
                </c:pt>
                <c:pt idx="9" formatCode="#,##0">
                  <c:v>1000</c:v>
                </c:pt>
                <c:pt idx="10" formatCode="#,##0">
                  <c:v>1157</c:v>
                </c:pt>
                <c:pt idx="11" formatCode="#,##0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A-4FC8-A017-E8096822061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Spruce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2014-19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481</c:v>
                </c:pt>
                <c:pt idx="1">
                  <c:v>502</c:v>
                </c:pt>
                <c:pt idx="2">
                  <c:v>441</c:v>
                </c:pt>
                <c:pt idx="3">
                  <c:v>549</c:v>
                </c:pt>
                <c:pt idx="4">
                  <c:v>546</c:v>
                </c:pt>
                <c:pt idx="5">
                  <c:v>555</c:v>
                </c:pt>
                <c:pt idx="6">
                  <c:v>568</c:v>
                </c:pt>
                <c:pt idx="7">
                  <c:v>613</c:v>
                </c:pt>
                <c:pt idx="8">
                  <c:v>691</c:v>
                </c:pt>
                <c:pt idx="9">
                  <c:v>695</c:v>
                </c:pt>
                <c:pt idx="10">
                  <c:v>703</c:v>
                </c:pt>
                <c:pt idx="11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A-4FC8-A017-E8096822061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Deciduous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1921-24</c:v>
                </c:pt>
                <c:pt idx="1">
                  <c:v>36-38</c:v>
                </c:pt>
                <c:pt idx="2">
                  <c:v>1944</c:v>
                </c:pt>
                <c:pt idx="3">
                  <c:v>51-53</c:v>
                </c:pt>
                <c:pt idx="4">
                  <c:v>60-63</c:v>
                </c:pt>
                <c:pt idx="5">
                  <c:v>64-70</c:v>
                </c:pt>
                <c:pt idx="6">
                  <c:v>71-76</c:v>
                </c:pt>
                <c:pt idx="7">
                  <c:v>77-84</c:v>
                </c:pt>
                <c:pt idx="8">
                  <c:v>86-94</c:v>
                </c:pt>
                <c:pt idx="9">
                  <c:v>96-2003</c:v>
                </c:pt>
                <c:pt idx="10">
                  <c:v>2009-13</c:v>
                </c:pt>
                <c:pt idx="11">
                  <c:v>2014-19</c:v>
                </c:pt>
              </c:strCache>
            </c:strRef>
          </c:cat>
          <c:val>
            <c:numRef>
              <c:f>Taul1!$D$2:$D$13</c:f>
              <c:numCache>
                <c:formatCode>General</c:formatCode>
                <c:ptCount val="12"/>
                <c:pt idx="0">
                  <c:v>330</c:v>
                </c:pt>
                <c:pt idx="1">
                  <c:v>351</c:v>
                </c:pt>
                <c:pt idx="2">
                  <c:v>305</c:v>
                </c:pt>
                <c:pt idx="3">
                  <c:v>317</c:v>
                </c:pt>
                <c:pt idx="4">
                  <c:v>274</c:v>
                </c:pt>
                <c:pt idx="5">
                  <c:v>281</c:v>
                </c:pt>
                <c:pt idx="6">
                  <c:v>266</c:v>
                </c:pt>
                <c:pt idx="7">
                  <c:v>302</c:v>
                </c:pt>
                <c:pt idx="8">
                  <c:v>335</c:v>
                </c:pt>
                <c:pt idx="9">
                  <c:v>397</c:v>
                </c:pt>
                <c:pt idx="10">
                  <c:v>472</c:v>
                </c:pt>
                <c:pt idx="11">
                  <c:v>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A-4FC8-A017-E80968220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071592"/>
        <c:axId val="453067000"/>
      </c:barChart>
      <c:catAx>
        <c:axId val="45307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3067000"/>
        <c:crosses val="autoZero"/>
        <c:auto val="1"/>
        <c:lblAlgn val="ctr"/>
        <c:lblOffset val="100"/>
        <c:noMultiLvlLbl val="0"/>
      </c:catAx>
      <c:valAx>
        <c:axId val="45306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Mill.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307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41300452416712"/>
          <c:y val="5.8999733274645277E-2"/>
          <c:w val="0.3106707650848457"/>
          <c:h val="7.473631718012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Annual growth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Taul1!$A$2:$A$62</c:f>
              <c:numCache>
                <c:formatCode>General</c:formatCode>
                <c:ptCount val="61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Taul1!$B$2:$B$62</c:f>
              <c:numCache>
                <c:formatCode>General</c:formatCode>
                <c:ptCount val="61"/>
                <c:pt idx="0">
                  <c:v>57.2</c:v>
                </c:pt>
                <c:pt idx="1">
                  <c:v>57.2</c:v>
                </c:pt>
                <c:pt idx="2">
                  <c:v>57.2</c:v>
                </c:pt>
                <c:pt idx="3">
                  <c:v>57.2</c:v>
                </c:pt>
                <c:pt idx="4">
                  <c:v>57.2</c:v>
                </c:pt>
                <c:pt idx="5">
                  <c:v>57.2</c:v>
                </c:pt>
                <c:pt idx="6">
                  <c:v>57.2</c:v>
                </c:pt>
                <c:pt idx="7">
                  <c:v>57.2</c:v>
                </c:pt>
                <c:pt idx="8">
                  <c:v>57.2</c:v>
                </c:pt>
                <c:pt idx="9">
                  <c:v>57.2</c:v>
                </c:pt>
                <c:pt idx="10">
                  <c:v>57.2</c:v>
                </c:pt>
                <c:pt idx="11">
                  <c:v>57.4</c:v>
                </c:pt>
                <c:pt idx="12">
                  <c:v>57.4</c:v>
                </c:pt>
                <c:pt idx="13">
                  <c:v>57.4</c:v>
                </c:pt>
                <c:pt idx="14">
                  <c:v>57.4</c:v>
                </c:pt>
                <c:pt idx="15">
                  <c:v>57.4</c:v>
                </c:pt>
                <c:pt idx="16">
                  <c:v>57.4</c:v>
                </c:pt>
                <c:pt idx="17">
                  <c:v>58</c:v>
                </c:pt>
                <c:pt idx="18">
                  <c:v>59</c:v>
                </c:pt>
                <c:pt idx="19">
                  <c:v>60</c:v>
                </c:pt>
                <c:pt idx="20">
                  <c:v>61</c:v>
                </c:pt>
                <c:pt idx="21">
                  <c:v>63</c:v>
                </c:pt>
                <c:pt idx="22">
                  <c:v>65</c:v>
                </c:pt>
                <c:pt idx="23">
                  <c:v>67</c:v>
                </c:pt>
                <c:pt idx="24">
                  <c:v>68.400000000000006</c:v>
                </c:pt>
                <c:pt idx="25">
                  <c:v>69</c:v>
                </c:pt>
                <c:pt idx="26">
                  <c:v>70</c:v>
                </c:pt>
                <c:pt idx="27">
                  <c:v>71</c:v>
                </c:pt>
                <c:pt idx="28">
                  <c:v>72</c:v>
                </c:pt>
                <c:pt idx="29">
                  <c:v>73</c:v>
                </c:pt>
                <c:pt idx="30">
                  <c:v>74</c:v>
                </c:pt>
                <c:pt idx="31">
                  <c:v>75</c:v>
                </c:pt>
                <c:pt idx="32">
                  <c:v>76</c:v>
                </c:pt>
                <c:pt idx="33">
                  <c:v>77</c:v>
                </c:pt>
                <c:pt idx="34">
                  <c:v>77.7</c:v>
                </c:pt>
                <c:pt idx="35">
                  <c:v>78.5</c:v>
                </c:pt>
                <c:pt idx="36">
                  <c:v>79</c:v>
                </c:pt>
                <c:pt idx="37">
                  <c:v>80</c:v>
                </c:pt>
                <c:pt idx="38">
                  <c:v>81</c:v>
                </c:pt>
                <c:pt idx="39">
                  <c:v>83</c:v>
                </c:pt>
                <c:pt idx="40">
                  <c:v>85</c:v>
                </c:pt>
                <c:pt idx="41">
                  <c:v>87</c:v>
                </c:pt>
                <c:pt idx="42">
                  <c:v>89</c:v>
                </c:pt>
                <c:pt idx="43">
                  <c:v>91</c:v>
                </c:pt>
                <c:pt idx="44">
                  <c:v>93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101</c:v>
                </c:pt>
                <c:pt idx="52">
                  <c:v>102</c:v>
                </c:pt>
                <c:pt idx="53">
                  <c:v>103</c:v>
                </c:pt>
                <c:pt idx="54">
                  <c:v>104</c:v>
                </c:pt>
                <c:pt idx="55">
                  <c:v>105</c:v>
                </c:pt>
                <c:pt idx="56">
                  <c:v>106</c:v>
                </c:pt>
                <c:pt idx="57">
                  <c:v>107</c:v>
                </c:pt>
                <c:pt idx="58">
                  <c:v>107.5</c:v>
                </c:pt>
                <c:pt idx="59">
                  <c:v>108</c:v>
                </c:pt>
                <c:pt idx="60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2B-43FE-85DB-ECC11B343CB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Total drain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Taul1!$A$2:$A$62</c:f>
              <c:numCache>
                <c:formatCode>General</c:formatCode>
                <c:ptCount val="61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Taul1!$C$2:$C$62</c:f>
              <c:numCache>
                <c:formatCode>General</c:formatCode>
                <c:ptCount val="61"/>
                <c:pt idx="0">
                  <c:v>60.3</c:v>
                </c:pt>
                <c:pt idx="1">
                  <c:v>63.3</c:v>
                </c:pt>
                <c:pt idx="2">
                  <c:v>58.7</c:v>
                </c:pt>
                <c:pt idx="3">
                  <c:v>57.6</c:v>
                </c:pt>
                <c:pt idx="4">
                  <c:v>58</c:v>
                </c:pt>
                <c:pt idx="5">
                  <c:v>55.9</c:v>
                </c:pt>
                <c:pt idx="6">
                  <c:v>54.3</c:v>
                </c:pt>
                <c:pt idx="7">
                  <c:v>54.4</c:v>
                </c:pt>
                <c:pt idx="8">
                  <c:v>54.1</c:v>
                </c:pt>
                <c:pt idx="9">
                  <c:v>57.5</c:v>
                </c:pt>
                <c:pt idx="10">
                  <c:v>58.7</c:v>
                </c:pt>
                <c:pt idx="11">
                  <c:v>55</c:v>
                </c:pt>
                <c:pt idx="12">
                  <c:v>54.8</c:v>
                </c:pt>
                <c:pt idx="13">
                  <c:v>55</c:v>
                </c:pt>
                <c:pt idx="14">
                  <c:v>52</c:v>
                </c:pt>
                <c:pt idx="15">
                  <c:v>40.700000000000003</c:v>
                </c:pt>
                <c:pt idx="16">
                  <c:v>40.700000000000003</c:v>
                </c:pt>
                <c:pt idx="17">
                  <c:v>43</c:v>
                </c:pt>
                <c:pt idx="18">
                  <c:v>47.4</c:v>
                </c:pt>
                <c:pt idx="19">
                  <c:v>57.1</c:v>
                </c:pt>
                <c:pt idx="20">
                  <c:v>59.7</c:v>
                </c:pt>
                <c:pt idx="21">
                  <c:v>56.01</c:v>
                </c:pt>
                <c:pt idx="22">
                  <c:v>48.45</c:v>
                </c:pt>
                <c:pt idx="23">
                  <c:v>49.34</c:v>
                </c:pt>
                <c:pt idx="24">
                  <c:v>52.28</c:v>
                </c:pt>
                <c:pt idx="25">
                  <c:v>55.18</c:v>
                </c:pt>
                <c:pt idx="26">
                  <c:v>49.6</c:v>
                </c:pt>
                <c:pt idx="27">
                  <c:v>54.1</c:v>
                </c:pt>
                <c:pt idx="28">
                  <c:v>57.11</c:v>
                </c:pt>
                <c:pt idx="29">
                  <c:v>58.73</c:v>
                </c:pt>
                <c:pt idx="30">
                  <c:v>55.12</c:v>
                </c:pt>
                <c:pt idx="31">
                  <c:v>44.65</c:v>
                </c:pt>
                <c:pt idx="32">
                  <c:v>50.98</c:v>
                </c:pt>
                <c:pt idx="33">
                  <c:v>53.78</c:v>
                </c:pt>
                <c:pt idx="34">
                  <c:v>61.67</c:v>
                </c:pt>
                <c:pt idx="35">
                  <c:v>63.57</c:v>
                </c:pt>
                <c:pt idx="36">
                  <c:v>58.97</c:v>
                </c:pt>
                <c:pt idx="37">
                  <c:v>65.75</c:v>
                </c:pt>
                <c:pt idx="38">
                  <c:v>69.38</c:v>
                </c:pt>
                <c:pt idx="39">
                  <c:v>69.38</c:v>
                </c:pt>
                <c:pt idx="40">
                  <c:v>69.97</c:v>
                </c:pt>
                <c:pt idx="41">
                  <c:v>67.72</c:v>
                </c:pt>
                <c:pt idx="42">
                  <c:v>68.709999999999994</c:v>
                </c:pt>
                <c:pt idx="43">
                  <c:v>69.900000000000006</c:v>
                </c:pt>
                <c:pt idx="44">
                  <c:v>69.930000000000007</c:v>
                </c:pt>
                <c:pt idx="45">
                  <c:v>67.33</c:v>
                </c:pt>
                <c:pt idx="46">
                  <c:v>65.38</c:v>
                </c:pt>
                <c:pt idx="47">
                  <c:v>72.930000000000007</c:v>
                </c:pt>
                <c:pt idx="48">
                  <c:v>68.94</c:v>
                </c:pt>
                <c:pt idx="49">
                  <c:v>59.7</c:v>
                </c:pt>
                <c:pt idx="50">
                  <c:v>71.47</c:v>
                </c:pt>
                <c:pt idx="51">
                  <c:v>70.92</c:v>
                </c:pt>
                <c:pt idx="52">
                  <c:v>69.849999999999994</c:v>
                </c:pt>
                <c:pt idx="53">
                  <c:v>79.2</c:v>
                </c:pt>
                <c:pt idx="54">
                  <c:v>79.2</c:v>
                </c:pt>
                <c:pt idx="55">
                  <c:v>82.346000000000004</c:v>
                </c:pt>
                <c:pt idx="56">
                  <c:v>84.816999999999993</c:v>
                </c:pt>
                <c:pt idx="57">
                  <c:v>87.19</c:v>
                </c:pt>
                <c:pt idx="58">
                  <c:v>93.674000000000007</c:v>
                </c:pt>
                <c:pt idx="59">
                  <c:v>88.370999999999995</c:v>
                </c:pt>
                <c:pt idx="60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2B-43FE-85DB-ECC11B343CB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Industrial roundwood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Taul1!$A$2:$A$62</c:f>
              <c:numCache>
                <c:formatCode>General</c:formatCode>
                <c:ptCount val="61"/>
                <c:pt idx="0">
                  <c:v>1960</c:v>
                </c:pt>
                <c:pt idx="1">
                  <c:v>61</c:v>
                </c:pt>
                <c:pt idx="2">
                  <c:v>62</c:v>
                </c:pt>
                <c:pt idx="3">
                  <c:v>63</c:v>
                </c:pt>
                <c:pt idx="4">
                  <c:v>64</c:v>
                </c:pt>
                <c:pt idx="5">
                  <c:v>1965</c:v>
                </c:pt>
                <c:pt idx="6">
                  <c:v>66</c:v>
                </c:pt>
                <c:pt idx="7">
                  <c:v>67</c:v>
                </c:pt>
                <c:pt idx="8">
                  <c:v>68</c:v>
                </c:pt>
                <c:pt idx="9">
                  <c:v>69</c:v>
                </c:pt>
                <c:pt idx="10">
                  <c:v>1970</c:v>
                </c:pt>
                <c:pt idx="11">
                  <c:v>71</c:v>
                </c:pt>
                <c:pt idx="12">
                  <c:v>72</c:v>
                </c:pt>
                <c:pt idx="13">
                  <c:v>73</c:v>
                </c:pt>
                <c:pt idx="14">
                  <c:v>74</c:v>
                </c:pt>
                <c:pt idx="15">
                  <c:v>1975</c:v>
                </c:pt>
                <c:pt idx="16">
                  <c:v>76</c:v>
                </c:pt>
                <c:pt idx="17">
                  <c:v>77</c:v>
                </c:pt>
                <c:pt idx="18">
                  <c:v>78</c:v>
                </c:pt>
                <c:pt idx="19">
                  <c:v>79</c:v>
                </c:pt>
                <c:pt idx="20">
                  <c:v>1980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84</c:v>
                </c:pt>
                <c:pt idx="25">
                  <c:v>1985</c:v>
                </c:pt>
                <c:pt idx="26">
                  <c:v>86</c:v>
                </c:pt>
                <c:pt idx="27">
                  <c:v>87</c:v>
                </c:pt>
                <c:pt idx="28">
                  <c:v>88</c:v>
                </c:pt>
                <c:pt idx="29">
                  <c:v>89</c:v>
                </c:pt>
                <c:pt idx="30">
                  <c:v>1990</c:v>
                </c:pt>
                <c:pt idx="31">
                  <c:v>91</c:v>
                </c:pt>
                <c:pt idx="32">
                  <c:v>92</c:v>
                </c:pt>
                <c:pt idx="33">
                  <c:v>93</c:v>
                </c:pt>
                <c:pt idx="34">
                  <c:v>94</c:v>
                </c:pt>
                <c:pt idx="35">
                  <c:v>1995</c:v>
                </c:pt>
                <c:pt idx="36">
                  <c:v>96</c:v>
                </c:pt>
                <c:pt idx="37">
                  <c:v>97</c:v>
                </c:pt>
                <c:pt idx="38">
                  <c:v>98</c:v>
                </c:pt>
                <c:pt idx="39">
                  <c:v>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Taul1!$D$2:$D$62</c:f>
              <c:numCache>
                <c:formatCode>General</c:formatCode>
                <c:ptCount val="61"/>
                <c:pt idx="0">
                  <c:v>31.5</c:v>
                </c:pt>
                <c:pt idx="1">
                  <c:v>33.5</c:v>
                </c:pt>
                <c:pt idx="2">
                  <c:v>32.299999999999997</c:v>
                </c:pt>
                <c:pt idx="3">
                  <c:v>33</c:v>
                </c:pt>
                <c:pt idx="4">
                  <c:v>36.799999999999997</c:v>
                </c:pt>
                <c:pt idx="5">
                  <c:v>35.799999999999997</c:v>
                </c:pt>
                <c:pt idx="6">
                  <c:v>34.9</c:v>
                </c:pt>
                <c:pt idx="7">
                  <c:v>35.1</c:v>
                </c:pt>
                <c:pt idx="8">
                  <c:v>35.6</c:v>
                </c:pt>
                <c:pt idx="9">
                  <c:v>39.799999999999997</c:v>
                </c:pt>
                <c:pt idx="10">
                  <c:v>41.1</c:v>
                </c:pt>
                <c:pt idx="11">
                  <c:v>38.4</c:v>
                </c:pt>
                <c:pt idx="12">
                  <c:v>39.200000000000003</c:v>
                </c:pt>
                <c:pt idx="13">
                  <c:v>39.9</c:v>
                </c:pt>
                <c:pt idx="14">
                  <c:v>37.799999999999997</c:v>
                </c:pt>
                <c:pt idx="15">
                  <c:v>27.8</c:v>
                </c:pt>
                <c:pt idx="16">
                  <c:v>29.1</c:v>
                </c:pt>
                <c:pt idx="17">
                  <c:v>31.3</c:v>
                </c:pt>
                <c:pt idx="18">
                  <c:v>36.4</c:v>
                </c:pt>
                <c:pt idx="19">
                  <c:v>45</c:v>
                </c:pt>
                <c:pt idx="20">
                  <c:v>48.08</c:v>
                </c:pt>
                <c:pt idx="21">
                  <c:v>44.68</c:v>
                </c:pt>
                <c:pt idx="22">
                  <c:v>41.78</c:v>
                </c:pt>
                <c:pt idx="23">
                  <c:v>39.630000000000003</c:v>
                </c:pt>
                <c:pt idx="24">
                  <c:v>41.45</c:v>
                </c:pt>
                <c:pt idx="25">
                  <c:v>43.61</c:v>
                </c:pt>
                <c:pt idx="26">
                  <c:v>38.97</c:v>
                </c:pt>
                <c:pt idx="27">
                  <c:v>42.92</c:v>
                </c:pt>
                <c:pt idx="28">
                  <c:v>45.69</c:v>
                </c:pt>
                <c:pt idx="29">
                  <c:v>47.11</c:v>
                </c:pt>
                <c:pt idx="30">
                  <c:v>43.6</c:v>
                </c:pt>
                <c:pt idx="31">
                  <c:v>34.54</c:v>
                </c:pt>
                <c:pt idx="32">
                  <c:v>40.229999999999997</c:v>
                </c:pt>
                <c:pt idx="33">
                  <c:v>42.07</c:v>
                </c:pt>
                <c:pt idx="34">
                  <c:v>49.23</c:v>
                </c:pt>
                <c:pt idx="35">
                  <c:v>51</c:v>
                </c:pt>
                <c:pt idx="36">
                  <c:v>46.92</c:v>
                </c:pt>
                <c:pt idx="37">
                  <c:v>52.99</c:v>
                </c:pt>
                <c:pt idx="38">
                  <c:v>55.13</c:v>
                </c:pt>
                <c:pt idx="39">
                  <c:v>55.29</c:v>
                </c:pt>
                <c:pt idx="40">
                  <c:v>55.9</c:v>
                </c:pt>
                <c:pt idx="41">
                  <c:v>53.25</c:v>
                </c:pt>
                <c:pt idx="42">
                  <c:v>54.16</c:v>
                </c:pt>
                <c:pt idx="43">
                  <c:v>55.03</c:v>
                </c:pt>
                <c:pt idx="44">
                  <c:v>55.05</c:v>
                </c:pt>
                <c:pt idx="45">
                  <c:v>52.57</c:v>
                </c:pt>
                <c:pt idx="46">
                  <c:v>50.82</c:v>
                </c:pt>
                <c:pt idx="47">
                  <c:v>57.74</c:v>
                </c:pt>
                <c:pt idx="48">
                  <c:v>51.69</c:v>
                </c:pt>
                <c:pt idx="49">
                  <c:v>41.4</c:v>
                </c:pt>
                <c:pt idx="50">
                  <c:v>51.996000000000002</c:v>
                </c:pt>
                <c:pt idx="51">
                  <c:v>52.42</c:v>
                </c:pt>
                <c:pt idx="52">
                  <c:v>51.5</c:v>
                </c:pt>
                <c:pt idx="53">
                  <c:v>56.081000000000003</c:v>
                </c:pt>
                <c:pt idx="54">
                  <c:v>55.926000000000002</c:v>
                </c:pt>
                <c:pt idx="55">
                  <c:v>58.514000000000003</c:v>
                </c:pt>
                <c:pt idx="56">
                  <c:v>61.79</c:v>
                </c:pt>
                <c:pt idx="57">
                  <c:v>62.923000000000002</c:v>
                </c:pt>
                <c:pt idx="58">
                  <c:v>68.882999999999996</c:v>
                </c:pt>
                <c:pt idx="59">
                  <c:v>63.69</c:v>
                </c:pt>
                <c:pt idx="60">
                  <c:v>56.4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2B-43FE-85DB-ECC11B34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727152"/>
        <c:axId val="606729448"/>
      </c:lineChart>
      <c:catAx>
        <c:axId val="60672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6729448"/>
        <c:crosses val="autoZero"/>
        <c:auto val="1"/>
        <c:lblAlgn val="ctr"/>
        <c:lblOffset val="100"/>
        <c:tickLblSkip val="5"/>
        <c:noMultiLvlLbl val="0"/>
      </c:catAx>
      <c:valAx>
        <c:axId val="60672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Mill.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672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7729167543898"/>
          <c:y val="5.0921644232477657E-2"/>
          <c:w val="0.56984799359973048"/>
          <c:h val="6.8218507856100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Annual increase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Taul1!$B$2:$B$38</c:f>
              <c:numCache>
                <c:formatCode>General</c:formatCode>
                <c:ptCount val="37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77.7</c:v>
                </c:pt>
                <c:pt idx="5">
                  <c:v>78.5</c:v>
                </c:pt>
                <c:pt idx="6">
                  <c:v>79</c:v>
                </c:pt>
                <c:pt idx="7">
                  <c:v>80</c:v>
                </c:pt>
                <c:pt idx="8">
                  <c:v>81</c:v>
                </c:pt>
                <c:pt idx="9">
                  <c:v>83</c:v>
                </c:pt>
                <c:pt idx="10">
                  <c:v>85</c:v>
                </c:pt>
                <c:pt idx="11">
                  <c:v>87</c:v>
                </c:pt>
                <c:pt idx="12">
                  <c:v>89</c:v>
                </c:pt>
                <c:pt idx="13">
                  <c:v>91</c:v>
                </c:pt>
                <c:pt idx="14">
                  <c:v>93</c:v>
                </c:pt>
                <c:pt idx="15">
                  <c:v>95</c:v>
                </c:pt>
                <c:pt idx="16">
                  <c:v>97</c:v>
                </c:pt>
                <c:pt idx="17">
                  <c:v>98</c:v>
                </c:pt>
                <c:pt idx="18">
                  <c:v>99</c:v>
                </c:pt>
                <c:pt idx="19">
                  <c:v>100</c:v>
                </c:pt>
                <c:pt idx="20">
                  <c:v>101</c:v>
                </c:pt>
                <c:pt idx="21">
                  <c:v>102</c:v>
                </c:pt>
                <c:pt idx="22">
                  <c:v>103</c:v>
                </c:pt>
                <c:pt idx="23">
                  <c:v>104</c:v>
                </c:pt>
                <c:pt idx="24">
                  <c:v>105</c:v>
                </c:pt>
                <c:pt idx="25">
                  <c:v>106</c:v>
                </c:pt>
                <c:pt idx="26">
                  <c:v>106.5</c:v>
                </c:pt>
                <c:pt idx="27">
                  <c:v>107</c:v>
                </c:pt>
                <c:pt idx="28">
                  <c:v>107.5</c:v>
                </c:pt>
                <c:pt idx="29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8D-464D-B4AF-E64C8C9A3F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Use of domestic industrial wood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Taul1!$C$2:$C$38</c:f>
              <c:numCache>
                <c:formatCode>General</c:formatCode>
                <c:ptCount val="37"/>
                <c:pt idx="0">
                  <c:v>45.17</c:v>
                </c:pt>
                <c:pt idx="1">
                  <c:v>39.99</c:v>
                </c:pt>
                <c:pt idx="2">
                  <c:v>40.520000000000003</c:v>
                </c:pt>
                <c:pt idx="3">
                  <c:v>45.92</c:v>
                </c:pt>
                <c:pt idx="4">
                  <c:v>50.01</c:v>
                </c:pt>
                <c:pt idx="5">
                  <c:v>49.34</c:v>
                </c:pt>
                <c:pt idx="6">
                  <c:v>48.27</c:v>
                </c:pt>
                <c:pt idx="7">
                  <c:v>55.43</c:v>
                </c:pt>
                <c:pt idx="8">
                  <c:v>56.85</c:v>
                </c:pt>
                <c:pt idx="9">
                  <c:v>57.11</c:v>
                </c:pt>
                <c:pt idx="10">
                  <c:v>57.96</c:v>
                </c:pt>
                <c:pt idx="11">
                  <c:v>53.78</c:v>
                </c:pt>
                <c:pt idx="12">
                  <c:v>55.05</c:v>
                </c:pt>
                <c:pt idx="13">
                  <c:v>56.96</c:v>
                </c:pt>
                <c:pt idx="14">
                  <c:v>57.53</c:v>
                </c:pt>
                <c:pt idx="15">
                  <c:v>49.88</c:v>
                </c:pt>
                <c:pt idx="16">
                  <c:v>56.35</c:v>
                </c:pt>
                <c:pt idx="17">
                  <c:v>59.44</c:v>
                </c:pt>
                <c:pt idx="18">
                  <c:v>51.53</c:v>
                </c:pt>
                <c:pt idx="19">
                  <c:v>44.17</c:v>
                </c:pt>
                <c:pt idx="20">
                  <c:v>53.14</c:v>
                </c:pt>
                <c:pt idx="21">
                  <c:v>52.78</c:v>
                </c:pt>
                <c:pt idx="22">
                  <c:v>52.62</c:v>
                </c:pt>
                <c:pt idx="23">
                  <c:v>53.84</c:v>
                </c:pt>
                <c:pt idx="24">
                  <c:v>54.99</c:v>
                </c:pt>
                <c:pt idx="25">
                  <c:v>56.15</c:v>
                </c:pt>
                <c:pt idx="26">
                  <c:v>58.9</c:v>
                </c:pt>
                <c:pt idx="27">
                  <c:v>62.2</c:v>
                </c:pt>
                <c:pt idx="28">
                  <c:v>64.47</c:v>
                </c:pt>
                <c:pt idx="29">
                  <c:v>61.33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8D-464D-B4AF-E64C8C9A3FC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Total industrial use of wood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Taul1!$D$2:$D$38</c:f>
              <c:numCache>
                <c:formatCode>General</c:formatCode>
                <c:ptCount val="37"/>
                <c:pt idx="0">
                  <c:v>51.18</c:v>
                </c:pt>
                <c:pt idx="1">
                  <c:v>45.57</c:v>
                </c:pt>
                <c:pt idx="2">
                  <c:v>47.45</c:v>
                </c:pt>
                <c:pt idx="3">
                  <c:v>52.89</c:v>
                </c:pt>
                <c:pt idx="4">
                  <c:v>58.55</c:v>
                </c:pt>
                <c:pt idx="5">
                  <c:v>58.3</c:v>
                </c:pt>
                <c:pt idx="6">
                  <c:v>56.22</c:v>
                </c:pt>
                <c:pt idx="7">
                  <c:v>64.92</c:v>
                </c:pt>
                <c:pt idx="8">
                  <c:v>67.7</c:v>
                </c:pt>
                <c:pt idx="9">
                  <c:v>68.83</c:v>
                </c:pt>
                <c:pt idx="10">
                  <c:v>70.8</c:v>
                </c:pt>
                <c:pt idx="11">
                  <c:v>67.31</c:v>
                </c:pt>
                <c:pt idx="12">
                  <c:v>71.31</c:v>
                </c:pt>
                <c:pt idx="13">
                  <c:v>73.459999999999994</c:v>
                </c:pt>
                <c:pt idx="14">
                  <c:v>74.930000000000007</c:v>
                </c:pt>
                <c:pt idx="15">
                  <c:v>67.819999999999993</c:v>
                </c:pt>
                <c:pt idx="16">
                  <c:v>75.53</c:v>
                </c:pt>
                <c:pt idx="17">
                  <c:v>75.430000000000007</c:v>
                </c:pt>
                <c:pt idx="18">
                  <c:v>66.260000000000005</c:v>
                </c:pt>
                <c:pt idx="19">
                  <c:v>51.48</c:v>
                </c:pt>
                <c:pt idx="20">
                  <c:v>62.54</c:v>
                </c:pt>
                <c:pt idx="21">
                  <c:v>61.64</c:v>
                </c:pt>
                <c:pt idx="22">
                  <c:v>61.09</c:v>
                </c:pt>
                <c:pt idx="23">
                  <c:v>63.84</c:v>
                </c:pt>
                <c:pt idx="24">
                  <c:v>63.9</c:v>
                </c:pt>
                <c:pt idx="25">
                  <c:v>64.67</c:v>
                </c:pt>
                <c:pt idx="26">
                  <c:v>67.400000000000006</c:v>
                </c:pt>
                <c:pt idx="27">
                  <c:v>69.7</c:v>
                </c:pt>
                <c:pt idx="28">
                  <c:v>73.55</c:v>
                </c:pt>
                <c:pt idx="29">
                  <c:v>71.09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8D-464D-B4AF-E64C8C9A3FC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Annual allowable cut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Taul1!$A$2:$A$38</c:f>
              <c:numCache>
                <c:formatCode>General</c:formatCode>
                <c:ptCount val="37"/>
                <c:pt idx="0">
                  <c:v>1990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1995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Taul1!$E$2:$E$38</c:f>
              <c:numCache>
                <c:formatCode>General</c:formatCode>
                <c:ptCount val="37"/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81</c:v>
                </c:pt>
                <c:pt idx="22">
                  <c:v>81</c:v>
                </c:pt>
                <c:pt idx="23">
                  <c:v>81</c:v>
                </c:pt>
                <c:pt idx="24">
                  <c:v>81</c:v>
                </c:pt>
                <c:pt idx="25">
                  <c:v>84.3</c:v>
                </c:pt>
                <c:pt idx="26">
                  <c:v>80.5</c:v>
                </c:pt>
                <c:pt idx="27">
                  <c:v>80.5</c:v>
                </c:pt>
                <c:pt idx="28">
                  <c:v>80.5</c:v>
                </c:pt>
                <c:pt idx="29">
                  <c:v>80.5</c:v>
                </c:pt>
                <c:pt idx="30">
                  <c:v>80.5</c:v>
                </c:pt>
                <c:pt idx="31">
                  <c:v>80.5</c:v>
                </c:pt>
                <c:pt idx="32">
                  <c:v>80.5</c:v>
                </c:pt>
                <c:pt idx="33">
                  <c:v>80.5</c:v>
                </c:pt>
                <c:pt idx="34">
                  <c:v>80.5</c:v>
                </c:pt>
                <c:pt idx="35">
                  <c:v>80.5</c:v>
                </c:pt>
                <c:pt idx="36">
                  <c:v>88.9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8D-464D-B4AF-E64C8C9A3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737648"/>
        <c:axId val="606733712"/>
      </c:lineChart>
      <c:catAx>
        <c:axId val="60673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6733712"/>
        <c:crosses val="autoZero"/>
        <c:auto val="1"/>
        <c:lblAlgn val="ctr"/>
        <c:lblOffset val="100"/>
        <c:noMultiLvlLbl val="0"/>
      </c:catAx>
      <c:valAx>
        <c:axId val="60673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Mill. 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673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0.81711</cdr:x>
      <cdr:y>0.35287</cdr:y>
    </cdr:from>
    <cdr:to>
      <cdr:x>0.94095</cdr:x>
      <cdr:y>0.42174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4D23272F-E9F1-499B-9EE0-BB511134ACDA}"/>
            </a:ext>
          </a:extLst>
        </cdr:cNvPr>
        <cdr:cNvSpPr txBox="1"/>
      </cdr:nvSpPr>
      <cdr:spPr>
        <a:xfrm xmlns:a="http://schemas.openxmlformats.org/drawingml/2006/main">
          <a:off x="8732503" y="1664284"/>
          <a:ext cx="1323473" cy="32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tx1"/>
              </a:solidFill>
            </a:rPr>
            <a:t>Imported wood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24.2.2022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24.2.2022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10.11.2020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000">
                <a:solidFill>
                  <a:schemeClr val="tx1"/>
                </a:solidFill>
              </a:rPr>
              <a:t>Anu Islander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EC8ECF-9A4F-4254-BD11-B6CEA362E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00" y="5568634"/>
            <a:ext cx="4550583" cy="5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A968F496-15FC-497B-AF97-C4D31C864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F64DCE4-49DE-420E-8FBA-7D5C58FF531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C852E22-178C-415A-AE96-5D8960291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5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0C5DF12F-7DF9-4622-AE53-FA2DC833BAE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703B481-39CD-42B6-B4D9-41C6047AF83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63F897-028A-4B59-992F-625BA67A1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2380" y="1141476"/>
            <a:ext cx="4587240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A0D8822D-5234-4AC5-A828-F771609BE74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24435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52730973-8564-4104-904B-369453F48C3F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60428BA-5D6E-448A-943A-F9A756AFB363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7EF71F67-5AD2-4E38-ABF4-34D6DA963D59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2AFE5E9-C390-4998-BC7E-7415665E984C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0141936-0D77-403E-8E59-F8E30B3AC71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24.2.2022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EE63C89-B3DB-45A7-B715-37F7E572BBD4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4088A767-3E67-4AD8-BC3D-B2B49307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8C915C58-D3E1-4DAF-B693-7391C29077E3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4EC45C38-84A4-4A0E-9111-2BF0CED6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E980C4-4486-46DF-AE4D-6E1DA8F0EF6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10.11.2020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E8522F-D84A-4BAF-8615-59DE035C7B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3600" y="6400800"/>
            <a:ext cx="2810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748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7D17B0-D80A-496A-81F1-B8EC80390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1FD1B64-57D2-416B-A089-AA9CB4B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resources in Finland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13E434A-1704-4548-B6E7-079E5293E9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473145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01219A-5F01-43D8-8574-13511ECF9B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10.11.2020</a:t>
            </a:r>
          </a:p>
        </p:txBody>
      </p:sp>
    </p:spTree>
    <p:extLst>
      <p:ext uri="{BB962C8B-B14F-4D97-AF65-F5344CB8AC3E}">
        <p14:creationId xmlns:p14="http://schemas.microsoft.com/office/powerpoint/2010/main" val="95403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064A4FF-D729-40D3-92EA-A2F7C1934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059924E-755A-4962-BF4C-BF3B8D5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Pine and spruce are the most common tree species in Finland </a:t>
            </a:r>
            <a:br>
              <a:rPr lang="en-GB" dirty="0"/>
            </a:br>
            <a:r>
              <a:rPr lang="en-GB" sz="2400" dirty="0"/>
              <a:t>(Total volume 2,5 bill. m</a:t>
            </a:r>
            <a:r>
              <a:rPr lang="en-GB" sz="2400" baseline="30000" dirty="0"/>
              <a:t>3</a:t>
            </a:r>
            <a:r>
              <a:rPr lang="en-GB" sz="2400" dirty="0"/>
              <a:t>)</a:t>
            </a:r>
            <a:endParaRPr lang="en-GB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72DE7BD-D776-4138-928F-7A8B5076806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208444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EA301F-46A9-48DC-9540-AFC4F0FC79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10.11.2020</a:t>
            </a:r>
          </a:p>
        </p:txBody>
      </p:sp>
    </p:spTree>
    <p:extLst>
      <p:ext uri="{BB962C8B-B14F-4D97-AF65-F5344CB8AC3E}">
        <p14:creationId xmlns:p14="http://schemas.microsoft.com/office/powerpoint/2010/main" val="32860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2025CAB-A32D-475E-8D69-F538D7D19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21150E0-1D99-4170-8328-93C1FF43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Private forest owners own 60% of forest land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5133E7A-476B-4120-B96F-2433EF70A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538466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9645D2-4EB7-4BD2-B803-63D9BE4D3F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10.11.2020</a:t>
            </a:r>
          </a:p>
        </p:txBody>
      </p:sp>
    </p:spTree>
    <p:extLst>
      <p:ext uri="{BB962C8B-B14F-4D97-AF65-F5344CB8AC3E}">
        <p14:creationId xmlns:p14="http://schemas.microsoft.com/office/powerpoint/2010/main" val="267277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2949B7-8642-4DAE-937F-78A84384D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60C487C-2EB6-40AD-8E25-1A4DDD1D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Forest resources grow all the time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5203E61-4791-4C03-AE78-DA8BF28E5BF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758205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A03C8A-2FCA-4512-8E56-C4B1324331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10.11.2020</a:t>
            </a:r>
          </a:p>
        </p:txBody>
      </p:sp>
    </p:spTree>
    <p:extLst>
      <p:ext uri="{BB962C8B-B14F-4D97-AF65-F5344CB8AC3E}">
        <p14:creationId xmlns:p14="http://schemas.microsoft.com/office/powerpoint/2010/main" val="196955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343A2CB-DDA2-4AAE-B64C-8B3C31BBE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8CE0BF-67DB-4110-B675-F216C44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growth of Finnish forests is over 100 mill. m</a:t>
            </a:r>
            <a:r>
              <a:rPr lang="en-GB" baseline="30000" dirty="0"/>
              <a:t>3</a:t>
            </a:r>
            <a:r>
              <a:rPr lang="en-GB" dirty="0"/>
              <a:t> per year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C0DA50D3-1DFE-4D9F-B1F1-144596065A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484676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80629C-DFB3-48BF-95E6-A7E142FE88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3.3.2021</a:t>
            </a:r>
          </a:p>
        </p:txBody>
      </p:sp>
    </p:spTree>
    <p:extLst>
      <p:ext uri="{BB962C8B-B14F-4D97-AF65-F5344CB8AC3E}">
        <p14:creationId xmlns:p14="http://schemas.microsoft.com/office/powerpoint/2010/main" val="17708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913A8CB-1921-47F5-8CF0-5C1CC76B1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9825B33-138C-49AA-A738-2C9F1646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use of domestic wood can be increased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425786D-BDBA-49C2-9DF7-95C978146FC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982805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922A52-BEC9-44C1-A3DE-0152CE206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10.11.2020</a:t>
            </a:r>
          </a:p>
        </p:txBody>
      </p:sp>
      <p:sp>
        <p:nvSpPr>
          <p:cNvPr id="9" name="Oikea aaltosulje 8">
            <a:extLst>
              <a:ext uri="{FF2B5EF4-FFF2-40B4-BE49-F238E27FC236}">
                <a16:creationId xmlns:a16="http://schemas.microsoft.com/office/drawing/2014/main" id="{3A320985-6AEE-4180-8E7D-7C9839E665FF}"/>
              </a:ext>
            </a:extLst>
          </p:cNvPr>
          <p:cNvSpPr/>
          <p:nvPr/>
        </p:nvSpPr>
        <p:spPr>
          <a:xfrm>
            <a:off x="9384632" y="3104147"/>
            <a:ext cx="108284" cy="32485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6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_en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_en.potx" id="{000207AD-93F3-4D55-83B5-CA0B74C7239D}" vid="{B128F02C-3D3B-40F3-8ABD-8FE12D32BB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isuus xmlns="ef951191-0735-4209-8ad3-b68d2047c347">Julkinen</Julkisuus>
    <Kontaktihenkil_x00f6_ xmlns="ef951191-0735-4209-8ad3-b68d2047c347">
      <UserInfo>
        <DisplayName/>
        <AccountId xsi:nil="true"/>
        <AccountType/>
      </UserInfo>
    </Kontaktihenkil_x00f6_>
    <Kieli xmlns="ef951191-0735-4209-8ad3-b68d2047c347">EN</Kieli>
    <Teollisuudenala xmlns="ef951191-0735-4209-8ad3-b68d2047c347">Metsävarat ja puuraaka-aine</Teollisuudenala>
    <Luokka xmlns="ef951191-0735-4209-8ad3-b68d2047c347">Suomen metsävarat</Luokka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B9022CECE8040861A459CA598474C" ma:contentTypeVersion="8" ma:contentTypeDescription="Create a new document." ma:contentTypeScope="" ma:versionID="6b011fa7317ed5545ae6be7078722762">
  <xsd:schema xmlns:xsd="http://www.w3.org/2001/XMLSchema" xmlns:xs="http://www.w3.org/2001/XMLSchema" xmlns:p="http://schemas.microsoft.com/office/2006/metadata/properties" xmlns:ns2="ef951191-0735-4209-8ad3-b68d2047c347" targetNamespace="http://schemas.microsoft.com/office/2006/metadata/properties" ma:root="true" ma:fieldsID="88dc4e1ca76616bb3d88855508165e6c" ns2:_="">
    <xsd:import namespace="ef951191-0735-4209-8ad3-b68d2047c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Julkisuus" minOccurs="0"/>
                <xsd:element ref="ns2:Teollisuudenala" minOccurs="0"/>
                <xsd:element ref="ns2:Luokka" minOccurs="0"/>
                <xsd:element ref="ns2:Kieli" minOccurs="0"/>
                <xsd:element ref="ns2:Kontakti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1191-0735-4209-8ad3-b68d2047c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Julkisuus" ma:index="10" nillable="true" ma:displayName="Julkisuus" ma:format="Dropdown" ma:internalName="Julkisuus">
      <xsd:simpleType>
        <xsd:restriction base="dms:Choice">
          <xsd:enumeration value="Julkinen"/>
          <xsd:enumeration value="Sidosryhmä-kaikki"/>
        </xsd:restriction>
      </xsd:simpleType>
    </xsd:element>
    <xsd:element name="Teollisuudenala" ma:index="11" nillable="true" ma:displayName="Tilastoalue" ma:format="Dropdown" ma:internalName="Teollisuudenala">
      <xsd:simpleType>
        <xsd:restriction base="dms:Choice">
          <xsd:enumeration value="Energia ja Logistiikka"/>
          <xsd:enumeration value="Levyteollisuus"/>
          <xsd:enumeration value="Massa- ja paperiteollisuus"/>
          <xsd:enumeration value="Metsäteollisuus"/>
          <xsd:enumeration value="Metsävarat ja puuraaka-aine"/>
          <xsd:enumeration value="Muu puutuoteteollisuus ja rakentaminen"/>
          <xsd:enumeration value="Puukauppa Suomessa"/>
          <xsd:enumeration value="Sahateollisuus"/>
          <xsd:enumeration value="Työmarkkinat"/>
          <xsd:enumeration value="Ympäristö"/>
        </xsd:restriction>
      </xsd:simpleType>
    </xsd:element>
    <xsd:element name="Luokka" ma:index="12" nillable="true" ma:displayName="Aihealue" ma:format="Dropdown" ma:internalName="Luokka">
      <xsd:simpleType>
        <xsd:restriction base="dms:Choice">
          <xsd:enumeration value="Esityskalvoja"/>
          <xsd:enumeration value="Investoinnit"/>
          <xsd:enumeration value="Yritykset ja tuotantolaitokset"/>
          <xsd:enumeration value="Työvoima"/>
          <xsd:enumeration value="Työaika ja poissaolot"/>
          <xsd:enumeration value="Palkat ja työvoimakustannukset"/>
          <xsd:enumeration value="Koulutus"/>
          <xsd:enumeration value="Tuotanto"/>
          <xsd:enumeration value="Varastot"/>
          <xsd:enumeration value="Ostomäärät energiapuu"/>
          <xsd:enumeration value="Puukauppa Suomessa"/>
          <xsd:enumeration value="Ostomäärät metsäkeskuksittain"/>
          <xsd:enumeration value="Ostomäärät Tukki-Kuitu"/>
          <xsd:enumeration value="Kantohinnat alueittain"/>
          <xsd:enumeration value="Keräyspaperi"/>
          <xsd:enumeration value="Rakentaminen"/>
          <xsd:enumeration value="Vienti ja tuonti"/>
          <xsd:enumeration value="Kulutus ja kysyntä"/>
          <xsd:enumeration value="Eurooppa ja maailma"/>
          <xsd:enumeration value="Kansainväliset vertailut"/>
          <xsd:enumeration value="Maailman puusepänteollisuus"/>
          <xsd:enumeration value="Talous ja suhdanteet"/>
          <xsd:enumeration value="Merkitys Suomessa"/>
          <xsd:enumeration value="Hinnat"/>
          <xsd:enumeration value="Market Info"/>
          <xsd:enumeration value="Bioenergia &amp; puupolttoaineet"/>
          <xsd:enumeration value="Biojalostamot"/>
          <xsd:enumeration value="Energia"/>
          <xsd:enumeration value="Metsäteollisuuden energia"/>
          <xsd:enumeration value="Logistiikka"/>
          <xsd:enumeration value="Puukustannukset"/>
          <xsd:enumeration value="Puunkäyttö ja tuontipuu"/>
          <xsd:enumeration value="Puuvarastot"/>
          <xsd:enumeration value="Suomen metsävarat"/>
          <xsd:enumeration value="Maailman metsävarat"/>
          <xsd:enumeration value="Itämeren alueen metsävarat"/>
          <xsd:enumeration value="Tuontipuu kuukausittain"/>
          <xsd:enumeration value="Ympäristönsuojelukustannukset"/>
          <xsd:enumeration value="Materiaalitehokkuus metsäteollisuudessa"/>
          <xsd:enumeration value="Päästöt ilmaan"/>
          <xsd:enumeration value="Päästöt veteen"/>
          <xsd:enumeration value="Päästöt yhteensä"/>
          <xsd:enumeration value="Muut raaka-aineet"/>
        </xsd:restriction>
      </xsd:simpleType>
    </xsd:element>
    <xsd:element name="Kieli" ma:index="13" nillable="true" ma:displayName="Kieli" ma:format="Dropdown" ma:internalName="Kieli">
      <xsd:simpleType>
        <xsd:restriction base="dms:Choice">
          <xsd:enumeration value="FI"/>
          <xsd:enumeration value="EN"/>
        </xsd:restriction>
      </xsd:simpleType>
    </xsd:element>
    <xsd:element name="Kontaktihenkil_x00f6_" ma:index="14" nillable="true" ma:displayName="Kontaktihenkilö" ma:format="Dropdown" ma:list="UserInfo" ma:SharePointGroup="0" ma:internalName="Kontaktihenkil_x00f6_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6CDE50-EAD7-48F5-86C8-87FDA63B677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f951191-0735-4209-8ad3-b68d2047c34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49DD6A-491C-4D2E-8065-7212A603A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51191-0735-4209-8ad3-b68d2047c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AF4A19-5A5C-46FD-95F8-AEC9405E3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metsäteollisuus_pohja_en</Template>
  <TotalTime>43</TotalTime>
  <Words>91</Words>
  <Application>Microsoft Office PowerPoint</Application>
  <PresentationFormat>Laajakuva</PresentationFormat>
  <Paragraphs>25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Tekstikalvopohja_en</vt:lpstr>
      <vt:lpstr>Forest resources in Finland</vt:lpstr>
      <vt:lpstr>Pine and spruce are the most common tree species in Finland  (Total volume 2,5 bill. m3)</vt:lpstr>
      <vt:lpstr>Private forest owners own 60% of forest land</vt:lpstr>
      <vt:lpstr>Forest resources grow all the time</vt:lpstr>
      <vt:lpstr>The growth of Finnish forests is over 100 mill. m3 per year</vt:lpstr>
      <vt:lpstr>Sustainable use of domestic wood can be increased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Resources in Finland</dc:title>
  <dc:creator>Anu Islander</dc:creator>
  <cp:keywords/>
  <cp:lastModifiedBy>Aarnivuo Pauliina</cp:lastModifiedBy>
  <cp:revision>14</cp:revision>
  <dcterms:created xsi:type="dcterms:W3CDTF">2020-11-10T08:26:01Z</dcterms:created>
  <dcterms:modified xsi:type="dcterms:W3CDTF">2022-02-24T13:43:41Z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metsäteollisuus_pohja_en.potx</vt:lpwstr>
  </property>
  <property fmtid="{D5CDD505-2E9C-101B-9397-08002B2CF9AE}" pid="6" name="dvDefinition">
    <vt:lpwstr>253 (dd_default.xml)</vt:lpwstr>
  </property>
  <property fmtid="{D5CDD505-2E9C-101B-9397-08002B2CF9AE}" pid="7" name="dvDefinitionID">
    <vt:lpwstr>253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31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1</vt:lpwstr>
  </property>
  <property fmtid="{D5CDD505-2E9C-101B-9397-08002B2CF9AE}" pid="23" name="dvDUname">
    <vt:lpwstr>Anu Islander</vt:lpwstr>
  </property>
  <property fmtid="{D5CDD505-2E9C-101B-9397-08002B2CF9AE}" pid="24" name="dvDUdepartment">
    <vt:lpwstr/>
  </property>
  <property fmtid="{D5CDD505-2E9C-101B-9397-08002B2CF9AE}" pid="25" name="dvDate_Page">
    <vt:lpwstr>-1</vt:lpwstr>
  </property>
  <property fmtid="{D5CDD505-2E9C-101B-9397-08002B2CF9AE}" pid="26" name="dvAuthor">
    <vt:lpwstr>Anu Islander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>Forests</vt:lpwstr>
  </property>
  <property fmtid="{D5CDD505-2E9C-101B-9397-08002B2CF9AE}" pid="30" name="dvLahde">
    <vt:lpwstr>0</vt:lpwstr>
  </property>
  <property fmtid="{D5CDD505-2E9C-101B-9397-08002B2CF9AE}" pid="31" name="dvLahdetext">
    <vt:lpwstr>Luke</vt:lpwstr>
  </property>
  <property fmtid="{D5CDD505-2E9C-101B-9397-08002B2CF9AE}" pid="32" name="Owner">
    <vt:lpwstr>Anu Islander</vt:lpwstr>
  </property>
  <property fmtid="{D5CDD505-2E9C-101B-9397-08002B2CF9AE}" pid="33" name="GroupID">
    <vt:lpwstr/>
  </property>
  <property fmtid="{D5CDD505-2E9C-101B-9397-08002B2CF9AE}" pid="34" name="Security">
    <vt:lpwstr/>
  </property>
  <property fmtid="{D5CDD505-2E9C-101B-9397-08002B2CF9AE}" pid="35" name="ContentTypeId">
    <vt:lpwstr>0x0101003EBB9022CECE8040861A459CA598474C</vt:lpwstr>
  </property>
</Properties>
</file>