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62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4A"/>
    <a:srgbClr val="85D0F3"/>
    <a:srgbClr val="17A526"/>
    <a:srgbClr val="87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88770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1116" y="10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 showGuides="1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metsa\shares\yleiset\Yhteiset\Tilastot\Ymp&#228;rist&#246;\Ymp&#228;rist&#246;kysely\2.%20Kyselyn%20analysointi\ANALYSOINTI%20-%20P&#228;&#228;st&#246;t%20yhteens&#228;%20-%20p&#228;&#228;st&#246;t%20tonnia%20kohden.xlsm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1894224825992305E-2"/>
          <c:y val="1.0758184917406759E-2"/>
          <c:w val="0.72521727446185269"/>
          <c:h val="0.9222932403887514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85BD26"/>
            </a:solidFill>
          </c:spPr>
          <c:invertIfNegative val="0"/>
          <c:dLbls>
            <c:dLbl>
              <c:idx val="3"/>
              <c:layout>
                <c:manualLayout>
                  <c:x val="1.3655101985971889E-3"/>
                  <c:y val="7.658745294015160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5B-4A18-BE4C-369BD7A6CF9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Laskenta!$A$29:$A$38</c:f>
              <c:strCache>
                <c:ptCount val="10"/>
                <c:pt idx="0">
                  <c:v>Kaatopaikkajätteet</c:v>
                </c:pt>
                <c:pt idx="1">
                  <c:v>Fossiilinen hiilidioksidi (CO2) *</c:v>
                </c:pt>
                <c:pt idx="2">
                  <c:v>Hiukkaset</c:v>
                </c:pt>
                <c:pt idx="3">
                  <c:v>Hajurikkiyhdisteet (TRS)</c:v>
                </c:pt>
                <c:pt idx="4">
                  <c:v>Typenoksidit (NOx)</c:v>
                </c:pt>
                <c:pt idx="5">
                  <c:v>Jäteveden määrä</c:v>
                </c:pt>
                <c:pt idx="6">
                  <c:v>Orgaaniset klooriyhdisteet (AOX)</c:v>
                </c:pt>
                <c:pt idx="7">
                  <c:v>Typpi (N)</c:v>
                </c:pt>
                <c:pt idx="8">
                  <c:v>Fosfori (P)</c:v>
                </c:pt>
                <c:pt idx="9">
                  <c:v>Kemiallinen hapenkulutus (COD)</c:v>
                </c:pt>
              </c:strCache>
            </c:strRef>
          </c:cat>
          <c:val>
            <c:numRef>
              <c:f>Laskenta!$B$29:$B$38</c:f>
              <c:numCache>
                <c:formatCode>0%</c:formatCode>
                <c:ptCount val="10"/>
                <c:pt idx="0">
                  <c:v>-0.94700011168498721</c:v>
                </c:pt>
                <c:pt idx="1">
                  <c:v>-0.76514478489673698</c:v>
                </c:pt>
                <c:pt idx="2">
                  <c:v>-0.87626801391586928</c:v>
                </c:pt>
                <c:pt idx="3">
                  <c:v>-0.97063936813132767</c:v>
                </c:pt>
                <c:pt idx="4">
                  <c:v>-0.31239093596122969</c:v>
                </c:pt>
                <c:pt idx="5">
                  <c:v>-0.51929820482909772</c:v>
                </c:pt>
                <c:pt idx="6">
                  <c:v>-0.89796785915966204</c:v>
                </c:pt>
                <c:pt idx="7">
                  <c:v>-0.52029417906911113</c:v>
                </c:pt>
                <c:pt idx="8">
                  <c:v>-0.82503411838259311</c:v>
                </c:pt>
                <c:pt idx="9">
                  <c:v>-0.68611183203915438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5B-4A18-BE4C-369BD7A6CF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55118584"/>
        <c:axId val="655118976"/>
      </c:barChart>
      <c:catAx>
        <c:axId val="6551185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high"/>
        <c:crossAx val="655118976"/>
        <c:crosses val="autoZero"/>
        <c:auto val="1"/>
        <c:lblAlgn val="ctr"/>
        <c:lblOffset val="100"/>
        <c:noMultiLvlLbl val="0"/>
      </c:catAx>
      <c:valAx>
        <c:axId val="655118976"/>
        <c:scaling>
          <c:orientation val="minMax"/>
          <c:min val="-1"/>
        </c:scaling>
        <c:delete val="0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655118584"/>
        <c:crosses val="autoZero"/>
        <c:crossBetween val="between"/>
        <c:majorUnit val="0.2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rgbClr val="59594A"/>
          </a:solidFill>
          <a:latin typeface="+mn-lt"/>
        </a:defRPr>
      </a:pPr>
      <a:endParaRPr lang="fi-FI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0.33276</cdr:x>
      <cdr:y>0.01175</cdr:y>
    </cdr:from>
    <cdr:to>
      <cdr:x>0.7756</cdr:x>
      <cdr:y>0.06136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390263E7-1542-47C5-B5B4-E9374C6C5A63}"/>
            </a:ext>
          </a:extLst>
        </cdr:cNvPr>
        <cdr:cNvSpPr txBox="1"/>
      </cdr:nvSpPr>
      <cdr:spPr>
        <a:xfrm xmlns:a="http://schemas.openxmlformats.org/drawingml/2006/main">
          <a:off x="3095625" y="71438"/>
          <a:ext cx="4119563" cy="301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endParaRPr lang="fi-FI" sz="1200"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20E199-B762-D64A-A7F0-21A7BE620F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01F764-0F4C-A64B-8AC2-5016FB74DC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F2F23-DA50-4146-8383-3E585F7267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44BDB-4F38-8349-80B4-5EE2B52EDCFF}" type="slidenum">
              <a:rPr lang="fi-FI" smtClean="0"/>
              <a:t>‹#›</a:t>
            </a:fld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FC6956-5781-8D43-ADC8-71B346F5FD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5CB36-8C9F-A043-9700-704CA117CB51}" type="datetimeFigureOut">
              <a:rPr lang="fi-FI" smtClean="0"/>
              <a:t>3.6.2024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9829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A83AA-AA2C-6A4A-B056-614432B0C774}" type="datetimeFigureOut">
              <a:rPr lang="fi-FI" smtClean="0"/>
              <a:t>3.6.2024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65D5B-E391-4540-B1D3-B24AC8736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1664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kuvapaikalla" preserve="1" userDrawn="1">
  <p:cSld name="title_slid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FAC7C955-DA2F-1448-8363-505EB94817A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97600" y="0"/>
            <a:ext cx="52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pic>
        <p:nvPicPr>
          <p:cNvPr id="18" name="dtitlelogoshape">
            <a:extLst>
              <a:ext uri="{FF2B5EF4-FFF2-40B4-BE49-F238E27FC236}">
                <a16:creationId xmlns:a16="http://schemas.microsoft.com/office/drawing/2014/main" id="{C1A1051A-2102-044D-823E-EBBE4C152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23" y="5568634"/>
            <a:ext cx="3218762" cy="547845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087C93FA-7150-4107-BD02-B0F3C61A15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600" y="363795"/>
            <a:ext cx="6304490" cy="2620606"/>
          </a:xfrm>
        </p:spPr>
        <p:txBody>
          <a:bodyPr tIns="0" bIns="0" anchor="b" anchorCtr="0"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3AAF16EA-E806-4F3B-8D54-55B5E448C5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800" y="3117599"/>
            <a:ext cx="6315290" cy="112501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 alaotsikko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0460D9-4BE0-4477-A717-E061943A0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9600" y="4774883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i-FI" sz="2000" smtClean="0">
                <a:solidFill>
                  <a:schemeClr val="tx1"/>
                </a:solidFill>
              </a:defRPr>
            </a:lvl1pPr>
          </a:lstStyle>
          <a:p>
            <a:r>
              <a:rPr lang="fi-FI"/>
              <a:t>3.6.2024</a:t>
            </a:r>
          </a:p>
        </p:txBody>
      </p:sp>
      <p:sp>
        <p:nvSpPr>
          <p:cNvPr id="8" name="DUName">
            <a:extLst>
              <a:ext uri="{FF2B5EF4-FFF2-40B4-BE49-F238E27FC236}">
                <a16:creationId xmlns:a16="http://schemas.microsoft.com/office/drawing/2014/main" id="{2A64F931-48AE-4641-8266-D1A73AF23F18}"/>
              </a:ext>
            </a:extLst>
          </p:cNvPr>
          <p:cNvSpPr txBox="1">
            <a:spLocks/>
          </p:cNvSpPr>
          <p:nvPr userDrawn="1"/>
        </p:nvSpPr>
        <p:spPr>
          <a:xfrm>
            <a:off x="478800" y="4394271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lang="fi-FI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B2B150C-058A-4AAF-A6B7-8C299D589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568196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3254064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aaltopahvikuvalla" preserve="1" userDrawn="1">
  <p:cSld name="subtilte_slide_aaltopahviru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3.6.2024</a:t>
            </a:r>
          </a:p>
        </p:txBody>
      </p:sp>
      <p:pic>
        <p:nvPicPr>
          <p:cNvPr id="3" name="Kuva 2" descr="Kuva, joka sisältää kohteen sisä, musta, istuminen, pöytä&#10;&#10;Kuvaus luotu automaattisesti">
            <a:extLst>
              <a:ext uri="{FF2B5EF4-FFF2-40B4-BE49-F238E27FC236}">
                <a16:creationId xmlns:a16="http://schemas.microsoft.com/office/drawing/2014/main" id="{94A24ECB-0F19-4D74-9ABD-B46EFE4C2E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062" y="0"/>
            <a:ext cx="5281938" cy="6858000"/>
          </a:xfrm>
          <a:prstGeom prst="rect">
            <a:avLst/>
          </a:prstGeom>
        </p:spPr>
      </p:pic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B07DEC4F-8D47-460E-AEDB-CF1B60977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4" name="d_lahde">
            <a:extLst>
              <a:ext uri="{FF2B5EF4-FFF2-40B4-BE49-F238E27FC236}">
                <a16:creationId xmlns:a16="http://schemas.microsoft.com/office/drawing/2014/main" id="{61678316-01A8-05A8-9352-9774DA996871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en-GB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90831649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pilvikuvalla" preserve="1" userDrawn="1">
  <p:cSld name="subtilte_slide_pil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3.6.2024</a:t>
            </a:r>
          </a:p>
        </p:txBody>
      </p:sp>
      <p:pic>
        <p:nvPicPr>
          <p:cNvPr id="7" name="Kuva 6" descr="Kuva, joka sisältää kohteen ulko, pilvinen, pilvet, lentävä&#10;&#10;Kuvaus luotu automaattisesti">
            <a:extLst>
              <a:ext uri="{FF2B5EF4-FFF2-40B4-BE49-F238E27FC236}">
                <a16:creationId xmlns:a16="http://schemas.microsoft.com/office/drawing/2014/main" id="{0DC83617-9F68-49BF-A05C-04EB7264C6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062" y="0"/>
            <a:ext cx="5281938" cy="6858000"/>
          </a:xfrm>
          <a:prstGeom prst="rect">
            <a:avLst/>
          </a:prstGeom>
        </p:spPr>
      </p:pic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C070A6AE-34F3-437C-827C-F2C6E6106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3" name="d_lahde">
            <a:extLst>
              <a:ext uri="{FF2B5EF4-FFF2-40B4-BE49-F238E27FC236}">
                <a16:creationId xmlns:a16="http://schemas.microsoft.com/office/drawing/2014/main" id="{09DF3579-04CD-62FA-3B50-76888669B565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en-GB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02387983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vapaikalla" preserve="1" userDrawn="1">
  <p:cSld name="subtilte_slide_picture_pl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3.6.2024</a:t>
            </a:r>
          </a:p>
        </p:txBody>
      </p: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E0C36D7A-CD07-401E-8192-94AA27DE716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97055" y="0"/>
            <a:ext cx="5281612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4248FBDF-AA11-4A95-A47C-5CE8B2327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3" name="d_lahde">
            <a:extLst>
              <a:ext uri="{FF2B5EF4-FFF2-40B4-BE49-F238E27FC236}">
                <a16:creationId xmlns:a16="http://schemas.microsoft.com/office/drawing/2014/main" id="{41BED10A-94F3-FDF2-FEF4-BEDB9605EEA8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en-GB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887934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ppudia" preserve="1" userDrawn="1">
  <p:cSld name="en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uoka, hedelmä, merkki&#10;&#10;Kuvaus luotu automaattisesti">
            <a:extLst>
              <a:ext uri="{FF2B5EF4-FFF2-40B4-BE49-F238E27FC236}">
                <a16:creationId xmlns:a16="http://schemas.microsoft.com/office/drawing/2014/main" id="{826E665C-DC0B-4923-A1D8-0415B6A560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1200" y="1141200"/>
            <a:ext cx="4584192" cy="4575048"/>
          </a:xfrm>
          <a:prstGeom prst="rect">
            <a:avLst/>
          </a:prstGeom>
        </p:spPr>
      </p:pic>
      <p:sp>
        <p:nvSpPr>
          <p:cNvPr id="3" name="d_lahde">
            <a:extLst>
              <a:ext uri="{FF2B5EF4-FFF2-40B4-BE49-F238E27FC236}">
                <a16:creationId xmlns:a16="http://schemas.microsoft.com/office/drawing/2014/main" id="{510495C5-9988-16A3-07F9-5D2427AC7065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en-GB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73377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10687793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3.6.2024</a:t>
            </a:r>
          </a:p>
        </p:txBody>
      </p:sp>
      <p:sp>
        <p:nvSpPr>
          <p:cNvPr id="4" name="d_lahde">
            <a:extLst>
              <a:ext uri="{FF2B5EF4-FFF2-40B4-BE49-F238E27FC236}">
                <a16:creationId xmlns:a16="http://schemas.microsoft.com/office/drawing/2014/main" id="{C8B07AC6-1F9D-2AC0-2A5A-AEA63CBE960F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en-GB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32286571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graafi ja tila seliitteelle" preserve="1" userDrawn="1">
  <p:cSld name="title_and_content_empty_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7300800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3.6.2024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A2C6D4DB-8D1C-4F75-A5A8-D7B2BC3497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921" y="1439999"/>
            <a:ext cx="3308565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_lahde">
            <a:extLst>
              <a:ext uri="{FF2B5EF4-FFF2-40B4-BE49-F238E27FC236}">
                <a16:creationId xmlns:a16="http://schemas.microsoft.com/office/drawing/2014/main" id="{7B562C67-F257-11BE-E4A6-BAEC66FD00E1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en-GB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0825349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ksi sisältökohdetta väliotsikoilla" preserve="1" userDrawn="1">
  <p:cSld name="title_two_content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E18BC3-C71F-1F40-8265-FB7F5E6503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0CCE5E25-4848-EB46-9136-ED0A10CF8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EF23142-3D3C-F044-8150-57AC95574F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9600" y="1440000"/>
            <a:ext cx="5089525" cy="420372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C8703391-D147-0448-B90A-931413949C9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42781" y="1440000"/>
            <a:ext cx="5106873" cy="420373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D6AA817-A14F-FF48-B5EF-D0E10D035D3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3.6.2024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E1DD3D1-C9EC-4205-9824-EB76ADE4310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1D00C477-2AB1-456B-B72B-6A17886806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39892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_lahde">
            <a:extLst>
              <a:ext uri="{FF2B5EF4-FFF2-40B4-BE49-F238E27FC236}">
                <a16:creationId xmlns:a16="http://schemas.microsoft.com/office/drawing/2014/main" id="{DFE38294-22C7-F382-D633-E38D7F9C77AB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en-GB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60249153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kuva" preserve="1" userDrawn="1">
  <p:cSld name="title_conten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Photo"/>
          <p:cNvSpPr>
            <a:spLocks noGrp="1"/>
          </p:cNvSpPr>
          <p:nvPr>
            <p:ph type="pic" sz="quarter" idx="14" hasCustomPrompt="1"/>
          </p:nvPr>
        </p:nvSpPr>
        <p:spPr>
          <a:xfrm>
            <a:off x="6897600" y="0"/>
            <a:ext cx="5292000" cy="686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3.6.2024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44E2F194-21B6-4684-B8A0-703CBCD1316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109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34DBB5-2665-4313-BB6F-9FA2D9513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3" name="d_lahde">
            <a:extLst>
              <a:ext uri="{FF2B5EF4-FFF2-40B4-BE49-F238E27FC236}">
                <a16:creationId xmlns:a16="http://schemas.microsoft.com/office/drawing/2014/main" id="{FBB0ECFF-8343-1E39-BAC9-9DB4389B378E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en-GB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65075361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sisältö ja kaksi kuvaa" preserve="1" userDrawn="1">
  <p:cSld name="title_content_two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C14A879C-D0C2-4202-BEEC-2A2E70EAB27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53364" y="3429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C567358-739E-E245-AC37-B69830A46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3.6.2024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2FC9C602-9A8A-4E8E-B582-95F10872FBF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1840675"/>
            <a:ext cx="5351486" cy="441135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3">
            <a:extLst>
              <a:ext uri="{FF2B5EF4-FFF2-40B4-BE49-F238E27FC236}">
                <a16:creationId xmlns:a16="http://schemas.microsoft.com/office/drawing/2014/main" id="{C98B356A-C02A-475A-BBC7-AB9C9EDFC71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853365" y="36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21283CA2-FEA7-4DA4-84BA-197EB032A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3" name="d_lahde">
            <a:extLst>
              <a:ext uri="{FF2B5EF4-FFF2-40B4-BE49-F238E27FC236}">
                <a16:creationId xmlns:a16="http://schemas.microsoft.com/office/drawing/2014/main" id="{A0154E95-CEA5-D1B6-8C68-1EB6F587357C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en-GB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78129302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slogan (vihreä tausta)" preserve="1" userDrawn="1">
  <p:cSld name="title_content_sloga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7AAFB5-1906-3D40-93A2-CB76400FAD65}"/>
              </a:ext>
            </a:extLst>
          </p:cNvPr>
          <p:cNvSpPr/>
          <p:nvPr userDrawn="1"/>
        </p:nvSpPr>
        <p:spPr>
          <a:xfrm>
            <a:off x="6840514" y="0"/>
            <a:ext cx="5351486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100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9D1A27-B895-1A42-AFA3-236D0273B1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55864" y="1383160"/>
            <a:ext cx="4120786" cy="33613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lainaus</a:t>
            </a:r>
            <a:r>
              <a:rPr lang="en-GB" dirty="0"/>
              <a:t> tai </a:t>
            </a:r>
            <a:r>
              <a:rPr lang="en-GB" dirty="0" err="1"/>
              <a:t>nosto</a:t>
            </a:r>
            <a:endParaRPr lang="fi-FI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0D4A452-05D2-E143-B5E4-80605EDE6AD1}"/>
              </a:ext>
            </a:extLst>
          </p:cNvPr>
          <p:cNvSpPr txBox="1">
            <a:spLocks/>
          </p:cNvSpPr>
          <p:nvPr userDrawn="1"/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lang="fi-FI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6098B41-2CA2-4108-9AD2-638D6AECFB23}" type="datetimeFigureOut">
              <a:rPr lang="fi-FI" smtClean="0"/>
              <a:pPr algn="ctr"/>
              <a:t>3.6.2024</a:t>
            </a:fld>
            <a:endParaRPr lang="fi-FI" dirty="0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E24E172B-E61E-4E9D-AA95-F2EB6D4CF7F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4698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5258FA17-5238-4491-84C7-75BA8F132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4" name="d_lahde">
            <a:extLst>
              <a:ext uri="{FF2B5EF4-FFF2-40B4-BE49-F238E27FC236}">
                <a16:creationId xmlns:a16="http://schemas.microsoft.com/office/drawing/2014/main" id="{2B92C3EF-B985-79B8-E809-A9291C64C9E9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en-GB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642652520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usimetsäkuvalla" preserve="1" userDrawn="1">
  <p:cSld name="subtilte_slide_kuusimet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ulko, kasvi, ruoho, vihreä&#10;&#10;Kuvaus luotu automaattisesti">
            <a:extLst>
              <a:ext uri="{FF2B5EF4-FFF2-40B4-BE49-F238E27FC236}">
                <a16:creationId xmlns:a16="http://schemas.microsoft.com/office/drawing/2014/main" id="{27E0A5EF-83DE-49AC-B4FB-1F2D37576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062" y="0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3.6.2024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C54521D-862D-45BD-8F4E-0FC18AFE5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4" name="d_lahde">
            <a:extLst>
              <a:ext uri="{FF2B5EF4-FFF2-40B4-BE49-F238E27FC236}">
                <a16:creationId xmlns:a16="http://schemas.microsoft.com/office/drawing/2014/main" id="{06906CE4-EFB0-3822-BD43-E4D94AD56911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en-GB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93046387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lautatapulikuvalla" preserve="1" userDrawn="1">
  <p:cSld name="subtilte_slide_lautatapu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/>
              <a:t>Lisää väliotsikko</a:t>
            </a:r>
            <a:endParaRPr lang="fi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3.6.2024</a:t>
            </a:r>
          </a:p>
        </p:txBody>
      </p:sp>
      <p:pic>
        <p:nvPicPr>
          <p:cNvPr id="3" name="Kuva 2" descr="Kuva, joka sisältää kohteen ulko, rakennus, katu, istuminen&#10;&#10;Kuvaus luotu automaattisesti">
            <a:extLst>
              <a:ext uri="{FF2B5EF4-FFF2-40B4-BE49-F238E27FC236}">
                <a16:creationId xmlns:a16="http://schemas.microsoft.com/office/drawing/2014/main" id="{950B636D-6ADC-4372-83A6-6131B23F0B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146" y="0"/>
            <a:ext cx="5281938" cy="6858000"/>
          </a:xfrm>
          <a:prstGeom prst="rect">
            <a:avLst/>
          </a:prstGeom>
        </p:spPr>
      </p:pic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59857A7-4588-4320-B874-283C0351A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4" name="d_lahde">
            <a:extLst>
              <a:ext uri="{FF2B5EF4-FFF2-40B4-BE49-F238E27FC236}">
                <a16:creationId xmlns:a16="http://schemas.microsoft.com/office/drawing/2014/main" id="{E1A94BF2-60A5-BCCA-F0B3-48D65E868B7B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en-GB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47902195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59693" y="1440000"/>
            <a:ext cx="10687793" cy="47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9" name="dlogoplaceholder" hidden="1"/>
          <p:cNvSpPr txBox="1"/>
          <p:nvPr userDrawn="1"/>
        </p:nvSpPr>
        <p:spPr>
          <a:xfrm>
            <a:off x="9337232" y="324000"/>
            <a:ext cx="1706844" cy="33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fi-FI" sz="800"/>
          </a:p>
        </p:txBody>
      </p:sp>
      <p:pic>
        <p:nvPicPr>
          <p:cNvPr id="7" name="dlogoshape">
            <a:extLst>
              <a:ext uri="{FF2B5EF4-FFF2-40B4-BE49-F238E27FC236}">
                <a16:creationId xmlns:a16="http://schemas.microsoft.com/office/drawing/2014/main" id="{BB2D5D97-EC59-497F-8A4A-2A10BF2E030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63" y="6398996"/>
            <a:ext cx="1988206" cy="338400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ctr"/>
            <a:r>
              <a:rPr lang="fi-FI"/>
              <a:t>3.6.2024</a:t>
            </a:r>
          </a:p>
        </p:txBody>
      </p:sp>
    </p:spTree>
    <p:extLst>
      <p:ext uri="{BB962C8B-B14F-4D97-AF65-F5344CB8AC3E}">
        <p14:creationId xmlns:p14="http://schemas.microsoft.com/office/powerpoint/2010/main" val="211474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  <p:sldLayoutId id="2147483745" r:id="rId3"/>
    <p:sldLayoutId id="2147483706" r:id="rId4"/>
    <p:sldLayoutId id="2147483668" r:id="rId5"/>
    <p:sldLayoutId id="2147483726" r:id="rId6"/>
    <p:sldLayoutId id="2147483741" r:id="rId7"/>
    <p:sldLayoutId id="2147483743" r:id="rId8"/>
    <p:sldLayoutId id="2147483744" r:id="rId9"/>
    <p:sldLayoutId id="2147483742" r:id="rId10"/>
    <p:sldLayoutId id="2147483746" r:id="rId11"/>
    <p:sldLayoutId id="2147483747" r:id="rId12"/>
    <p:sldLayoutId id="2147483673" r:id="rId13"/>
  </p:sldLayoutIdLst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lang="fi-FI" sz="3200" kern="1200" cap="none" baseline="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 cap="none" baseline="0">
          <a:solidFill>
            <a:srgbClr val="59594A"/>
          </a:solidFill>
          <a:latin typeface="+mn-lt"/>
          <a:ea typeface="+mn-ea"/>
          <a:cs typeface="+mn-cs"/>
        </a:defRPr>
      </a:lvl1pPr>
      <a:lvl2pPr marL="56880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3200" indent="-2844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ruutu 9">
            <a:extLst>
              <a:ext uri="{FF2B5EF4-FFF2-40B4-BE49-F238E27FC236}">
                <a16:creationId xmlns:a16="http://schemas.microsoft.com/office/drawing/2014/main" id="{765EF7DF-5D2D-48F0-2403-2802EC133449}"/>
              </a:ext>
            </a:extLst>
          </p:cNvPr>
          <p:cNvSpPr txBox="1"/>
          <p:nvPr/>
        </p:nvSpPr>
        <p:spPr>
          <a:xfrm>
            <a:off x="8130129" y="17583"/>
            <a:ext cx="4053079" cy="68204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535C1A2-C87C-CD1E-2833-4C67547C68C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8085" y="1019908"/>
            <a:ext cx="3665478" cy="5396476"/>
          </a:xfrm>
        </p:spPr>
        <p:txBody>
          <a:bodyPr>
            <a:normAutofit/>
          </a:bodyPr>
          <a:lstStyle/>
          <a:p>
            <a:pPr algn="ctr"/>
            <a:endParaRPr lang="fi-FI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i-FI" sz="2400" dirty="0">
                <a:solidFill>
                  <a:schemeClr val="bg1"/>
                </a:solidFill>
              </a:rPr>
              <a:t>Metsäteollisuuden pitkäjänteinen ympäristötyö on johtanut merkittäviin päästövähennyksiin.</a:t>
            </a:r>
          </a:p>
          <a:p>
            <a:pPr algn="ctr"/>
            <a:endParaRPr lang="fi-FI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i-FI" sz="2400" dirty="0">
                <a:solidFill>
                  <a:schemeClr val="bg1"/>
                </a:solidFill>
              </a:rPr>
              <a:t>Ympäristönsuojelun tavoitteena on jatkuva parantaminen kustannustehokkain keinoin.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A5F44FA7-B4A6-33CE-08B3-95552421BB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1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D5C11E56-BDC7-0D2F-9475-B0675F4C1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94" y="361054"/>
            <a:ext cx="7729966" cy="900000"/>
          </a:xfrm>
        </p:spPr>
        <p:txBody>
          <a:bodyPr/>
          <a:lstStyle/>
          <a:p>
            <a:r>
              <a:rPr lang="fi-FI" dirty="0"/>
              <a:t>Massa- ja paperiteollisuuden tuotantoon suhteutetut päästövähenemät 2023 verrattuna vuoteen 1992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3868C93-12B0-9D73-0BF9-4AD3CC38FBD0}"/>
              </a:ext>
            </a:extLst>
          </p:cNvPr>
          <p:cNvSpPr/>
          <p:nvPr/>
        </p:nvSpPr>
        <p:spPr>
          <a:xfrm>
            <a:off x="6460256" y="6307848"/>
            <a:ext cx="16786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dirty="0"/>
              <a:t>* Vertailu vuoteen1990</a:t>
            </a: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52370601"/>
              </p:ext>
            </p:extLst>
          </p:nvPr>
        </p:nvGraphicFramePr>
        <p:xfrm>
          <a:off x="760413" y="1604525"/>
          <a:ext cx="7299325" cy="455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6010235"/>
      </p:ext>
    </p:extLst>
  </p:cSld>
  <p:clrMapOvr>
    <a:masterClrMapping/>
  </p:clrMapOvr>
</p:sld>
</file>

<file path=ppt/theme/theme1.xml><?xml version="1.0" encoding="utf-8"?>
<a:theme xmlns:a="http://schemas.openxmlformats.org/drawingml/2006/main" name="Tekstikalvopohja">
  <a:themeElements>
    <a:clrScheme name="MT viralliset värit">
      <a:dk1>
        <a:srgbClr val="59594A"/>
      </a:dk1>
      <a:lt1>
        <a:sysClr val="window" lastClr="FFFFFF"/>
      </a:lt1>
      <a:dk2>
        <a:srgbClr val="85B526"/>
      </a:dk2>
      <a:lt2>
        <a:srgbClr val="EDEDED"/>
      </a:lt2>
      <a:accent1>
        <a:srgbClr val="85B526"/>
      </a:accent1>
      <a:accent2>
        <a:srgbClr val="59594A"/>
      </a:accent2>
      <a:accent3>
        <a:srgbClr val="EF7D00"/>
      </a:accent3>
      <a:accent4>
        <a:srgbClr val="0F72A2"/>
      </a:accent4>
      <a:accent5>
        <a:srgbClr val="E8548D"/>
      </a:accent5>
      <a:accent6>
        <a:srgbClr val="000000"/>
      </a:accent6>
      <a:hlink>
        <a:srgbClr val="59594A"/>
      </a:hlink>
      <a:folHlink>
        <a:srgbClr val="87878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 sz="21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etsäteollisuus_pohja.potx" id="{C7039771-096C-436A-B98C-AF84A927C3D0}" vid="{FBD91796-5F32-4386-BE60-060A902A17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etsateollisuus ry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9EAAB1"/>
    </a:accent1>
    <a:accent2>
      <a:srgbClr val="99CC00"/>
    </a:accent2>
    <a:accent3>
      <a:srgbClr val="001999"/>
    </a:accent3>
    <a:accent4>
      <a:srgbClr val="FC831B"/>
    </a:accent4>
    <a:accent5>
      <a:srgbClr val="86766E"/>
    </a:accent5>
    <a:accent6>
      <a:srgbClr val="DDDE00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ulkisuus xmlns="ef951191-0735-4209-8ad3-b68d2047c347">Julkinen</Julkisuus>
    <Kontaktihenkil_x00f6_ xmlns="ef951191-0735-4209-8ad3-b68d2047c347">
      <UserInfo>
        <DisplayName/>
        <AccountId xsi:nil="true"/>
        <AccountType/>
      </UserInfo>
    </Kontaktihenkil_x00f6_>
    <Kieli xmlns="ef951191-0735-4209-8ad3-b68d2047c347">FI</Kieli>
    <Teollisuudenala xmlns="ef951191-0735-4209-8ad3-b68d2047c347">Ympäristö</Teollisuudenala>
    <Luokka xmlns="ef951191-0735-4209-8ad3-b68d2047c347">Päästöt yhteensä</Luokka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BB9022CECE8040861A459CA598474C" ma:contentTypeVersion="8" ma:contentTypeDescription="Create a new document." ma:contentTypeScope="" ma:versionID="6b011fa7317ed5545ae6be7078722762">
  <xsd:schema xmlns:xsd="http://www.w3.org/2001/XMLSchema" xmlns:xs="http://www.w3.org/2001/XMLSchema" xmlns:p="http://schemas.microsoft.com/office/2006/metadata/properties" xmlns:ns2="ef951191-0735-4209-8ad3-b68d2047c347" targetNamespace="http://schemas.microsoft.com/office/2006/metadata/properties" ma:root="true" ma:fieldsID="88dc4e1ca76616bb3d88855508165e6c" ns2:_="">
    <xsd:import namespace="ef951191-0735-4209-8ad3-b68d2047c3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Julkisuus" minOccurs="0"/>
                <xsd:element ref="ns2:Teollisuudenala" minOccurs="0"/>
                <xsd:element ref="ns2:Luokka" minOccurs="0"/>
                <xsd:element ref="ns2:Kieli" minOccurs="0"/>
                <xsd:element ref="ns2:Kontaktihenkil_x00f6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51191-0735-4209-8ad3-b68d2047c3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Julkisuus" ma:index="10" nillable="true" ma:displayName="Julkisuus" ma:format="Dropdown" ma:internalName="Julkisuus">
      <xsd:simpleType>
        <xsd:restriction base="dms:Choice">
          <xsd:enumeration value="Julkinen"/>
          <xsd:enumeration value="Sidosryhmä-kaikki"/>
        </xsd:restriction>
      </xsd:simpleType>
    </xsd:element>
    <xsd:element name="Teollisuudenala" ma:index="11" nillable="true" ma:displayName="Tilastoalue" ma:format="Dropdown" ma:internalName="Teollisuudenala">
      <xsd:simpleType>
        <xsd:restriction base="dms:Choice">
          <xsd:enumeration value="Energia ja Logistiikka"/>
          <xsd:enumeration value="Levyteollisuus"/>
          <xsd:enumeration value="Massa- ja paperiteollisuus"/>
          <xsd:enumeration value="Metsäteollisuus"/>
          <xsd:enumeration value="Metsävarat ja puuraaka-aine"/>
          <xsd:enumeration value="Muu puutuoteteollisuus ja rakentaminen"/>
          <xsd:enumeration value="Puukauppa Suomessa"/>
          <xsd:enumeration value="Sahateollisuus"/>
          <xsd:enumeration value="Työmarkkinat"/>
          <xsd:enumeration value="Ympäristö"/>
        </xsd:restriction>
      </xsd:simpleType>
    </xsd:element>
    <xsd:element name="Luokka" ma:index="12" nillable="true" ma:displayName="Aihealue" ma:format="Dropdown" ma:internalName="Luokka">
      <xsd:simpleType>
        <xsd:restriction base="dms:Choice">
          <xsd:enumeration value="Esityskalvoja"/>
          <xsd:enumeration value="Investoinnit"/>
          <xsd:enumeration value="Yritykset ja tuotantolaitokset"/>
          <xsd:enumeration value="Työvoima"/>
          <xsd:enumeration value="Työaika ja poissaolot"/>
          <xsd:enumeration value="Palkat ja työvoimakustannukset"/>
          <xsd:enumeration value="Koulutus"/>
          <xsd:enumeration value="Tuotanto"/>
          <xsd:enumeration value="Varastot"/>
          <xsd:enumeration value="Ostomäärät energiapuu"/>
          <xsd:enumeration value="Puukauppa Suomessa"/>
          <xsd:enumeration value="Ostomäärät metsäkeskuksittain"/>
          <xsd:enumeration value="Ostomäärät Tukki-Kuitu"/>
          <xsd:enumeration value="Kantohinnat alueittain"/>
          <xsd:enumeration value="Keräyspaperi"/>
          <xsd:enumeration value="Rakentaminen"/>
          <xsd:enumeration value="Vienti ja tuonti"/>
          <xsd:enumeration value="Kulutus ja kysyntä"/>
          <xsd:enumeration value="Eurooppa ja maailma"/>
          <xsd:enumeration value="Kansainväliset vertailut"/>
          <xsd:enumeration value="Maailman puusepänteollisuus"/>
          <xsd:enumeration value="Talous ja suhdanteet"/>
          <xsd:enumeration value="Merkitys Suomessa"/>
          <xsd:enumeration value="Hinnat"/>
          <xsd:enumeration value="Market Info"/>
          <xsd:enumeration value="Bioenergia &amp; puupolttoaineet"/>
          <xsd:enumeration value="Biojalostamot"/>
          <xsd:enumeration value="Energia"/>
          <xsd:enumeration value="Metsäteollisuuden energia"/>
          <xsd:enumeration value="Logistiikka"/>
          <xsd:enumeration value="Puukustannukset"/>
          <xsd:enumeration value="Puunkäyttö ja tuontipuu"/>
          <xsd:enumeration value="Puuvarastot"/>
          <xsd:enumeration value="Suomen metsävarat"/>
          <xsd:enumeration value="Maailman metsävarat"/>
          <xsd:enumeration value="Itämeren alueen metsävarat"/>
          <xsd:enumeration value="Tuontipuu kuukausittain"/>
          <xsd:enumeration value="Ympäristönsuojelukustannukset"/>
          <xsd:enumeration value="Materiaalitehokkuus metsäteollisuudessa"/>
          <xsd:enumeration value="Päästöt ilmaan"/>
          <xsd:enumeration value="Päästöt veteen"/>
          <xsd:enumeration value="Päästöt yhteensä"/>
          <xsd:enumeration value="Muut raaka-aineet"/>
        </xsd:restriction>
      </xsd:simpleType>
    </xsd:element>
    <xsd:element name="Kieli" ma:index="13" nillable="true" ma:displayName="Kieli" ma:format="Dropdown" ma:internalName="Kieli">
      <xsd:simpleType>
        <xsd:restriction base="dms:Choice">
          <xsd:enumeration value="FI"/>
          <xsd:enumeration value="EN"/>
        </xsd:restriction>
      </xsd:simpleType>
    </xsd:element>
    <xsd:element name="Kontaktihenkil_x00f6_" ma:index="14" nillable="true" ma:displayName="Kontaktihenkilö" ma:format="Dropdown" ma:list="UserInfo" ma:SharePointGroup="0" ma:internalName="Kontaktihenkil_x00f6_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11D53D-F9A1-4A8C-8E9E-039B985E0112}">
  <ds:schemaRefs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elements/1.1/"/>
    <ds:schemaRef ds:uri="ef951191-0735-4209-8ad3-b68d2047c34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412B528-38F4-4BC3-8A28-5ACD3893D4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6ECDC1-80CC-4406-9611-A50312A136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951191-0735-4209-8ad3-b68d2047c3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metsäteollisuus_pohja</Template>
  <TotalTime>0</TotalTime>
  <Words>31</Words>
  <Application>Microsoft Office PowerPoint</Application>
  <PresentationFormat>Laajakuva</PresentationFormat>
  <Paragraphs>8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4" baseType="lpstr">
      <vt:lpstr>Arial</vt:lpstr>
      <vt:lpstr>Calibri</vt:lpstr>
      <vt:lpstr>Tekstikalvopohja</vt:lpstr>
      <vt:lpstr>Massa- ja paperiteollisuuden tuotantoon suhteutetut päästövähenemät 2023 verrattuna vuoteen 1992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Tuotantoon suhteutetut päästövähenemät </dc:title>
  <dc:creator/>
  <cp:keywords/>
  <cp:lastModifiedBy/>
  <cp:revision>1</cp:revision>
  <dcterms:created xsi:type="dcterms:W3CDTF">2020-08-06T15:55:38Z</dcterms:created>
  <dcterms:modified xsi:type="dcterms:W3CDTF">2024-06-03T09:33:34Z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398.83.06.202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metsäteollisuus_pohja.potx</vt:lpwstr>
  </property>
  <property fmtid="{D5CDD505-2E9C-101B-9397-08002B2CF9AE}" pid="6" name="dvDefinition">
    <vt:lpwstr>252 (dd_default.xml)</vt:lpwstr>
  </property>
  <property fmtid="{D5CDD505-2E9C-101B-9397-08002B2CF9AE}" pid="7" name="dvDefinitionID">
    <vt:lpwstr>252</vt:lpwstr>
  </property>
  <property fmtid="{D5CDD505-2E9C-101B-9397-08002B2CF9AE}" pid="8" name="dvContentFile">
    <vt:lpwstr>dd_default.xml</vt:lpwstr>
  </property>
  <property fmtid="{D5CDD505-2E9C-101B-9397-08002B2CF9AE}" pid="9" name="dvGlobalVerID">
    <vt:lpwstr>398.90.05.204</vt:lpwstr>
  </property>
  <property fmtid="{D5CDD505-2E9C-101B-9397-08002B2CF9AE}" pid="10" name="dvDefinitionVersion">
    <vt:lpwstr>1.0 / 5.12.2019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0</vt:lpwstr>
  </property>
  <property fmtid="{D5CDD505-2E9C-101B-9397-08002B2CF9AE}" pid="15" name="dvDateExist">
    <vt:lpwstr>-1</vt:lpwstr>
  </property>
  <property fmtid="{D5CDD505-2E9C-101B-9397-08002B2CF9AE}" pid="16" name="dvCategory">
    <vt:lpwstr>29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METE</vt:lpwstr>
  </property>
  <property fmtid="{D5CDD505-2E9C-101B-9397-08002B2CF9AE}" pid="21" name="dvSite">
    <vt:lpwstr>Yleinen</vt:lpwstr>
  </property>
  <property fmtid="{D5CDD505-2E9C-101B-9397-08002B2CF9AE}" pid="22" name="dvNumbering">
    <vt:lpwstr>0</vt:lpwstr>
  </property>
  <property fmtid="{D5CDD505-2E9C-101B-9397-08002B2CF9AE}" pid="23" name="dvDUname">
    <vt:lpwstr>Marjukka Rautavirta</vt:lpwstr>
  </property>
  <property fmtid="{D5CDD505-2E9C-101B-9397-08002B2CF9AE}" pid="24" name="dvDUdepartment">
    <vt:lpwstr/>
  </property>
  <property fmtid="{D5CDD505-2E9C-101B-9397-08002B2CF9AE}" pid="25" name="dvDate_Page">
    <vt:lpwstr>0</vt:lpwstr>
  </property>
  <property fmtid="{D5CDD505-2E9C-101B-9397-08002B2CF9AE}" pid="26" name="dvAuthor">
    <vt:lpwstr>Marjukka Rautavirta</vt:lpwstr>
  </property>
  <property fmtid="{D5CDD505-2E9C-101B-9397-08002B2CF9AE}" pid="27" name="dvAuthor_Page">
    <vt:lpwstr>0</vt:lpwstr>
  </property>
  <property fmtid="{D5CDD505-2E9C-101B-9397-08002B2CF9AE}" pid="28" name="dvSectorExist">
    <vt:lpwstr>0</vt:lpwstr>
  </property>
  <property fmtid="{D5CDD505-2E9C-101B-9397-08002B2CF9AE}" pid="29" name="dvSector">
    <vt:lpwstr/>
  </property>
  <property fmtid="{D5CDD505-2E9C-101B-9397-08002B2CF9AE}" pid="30" name="dvLahde">
    <vt:lpwstr>0</vt:lpwstr>
  </property>
  <property fmtid="{D5CDD505-2E9C-101B-9397-08002B2CF9AE}" pid="31" name="dvLahdetext">
    <vt:lpwstr>Metsäteollisuus ry</vt:lpwstr>
  </property>
  <property fmtid="{D5CDD505-2E9C-101B-9397-08002B2CF9AE}" pid="32" name="Owner">
    <vt:lpwstr>Marjukka Rautavirta</vt:lpwstr>
  </property>
  <property fmtid="{D5CDD505-2E9C-101B-9397-08002B2CF9AE}" pid="33" name="GroupID">
    <vt:lpwstr>y10 Päästöt yhteensä</vt:lpwstr>
  </property>
  <property fmtid="{D5CDD505-2E9C-101B-9397-08002B2CF9AE}" pid="34" name="Security">
    <vt:lpwstr>Internet</vt:lpwstr>
  </property>
  <property fmtid="{D5CDD505-2E9C-101B-9397-08002B2CF9AE}" pid="35" name="ContentTypeId">
    <vt:lpwstr>0x0101003EBB9022CECE8040861A459CA598474C</vt:lpwstr>
  </property>
  <property fmtid="{D5CDD505-2E9C-101B-9397-08002B2CF9AE}" pid="36" name="MSIP_Label_b616c8f7-5329-45c1-b6df-378d2db7d954_Enabled">
    <vt:lpwstr>true</vt:lpwstr>
  </property>
  <property fmtid="{D5CDD505-2E9C-101B-9397-08002B2CF9AE}" pid="37" name="MSIP_Label_b616c8f7-5329-45c1-b6df-378d2db7d954_SetDate">
    <vt:lpwstr>2024-06-03T09:31:08Z</vt:lpwstr>
  </property>
  <property fmtid="{D5CDD505-2E9C-101B-9397-08002B2CF9AE}" pid="38" name="MSIP_Label_b616c8f7-5329-45c1-b6df-378d2db7d954_Method">
    <vt:lpwstr>Privileged</vt:lpwstr>
  </property>
  <property fmtid="{D5CDD505-2E9C-101B-9397-08002B2CF9AE}" pid="39" name="MSIP_Label_b616c8f7-5329-45c1-b6df-378d2db7d954_Name">
    <vt:lpwstr>General</vt:lpwstr>
  </property>
  <property fmtid="{D5CDD505-2E9C-101B-9397-08002B2CF9AE}" pid="40" name="MSIP_Label_b616c8f7-5329-45c1-b6df-378d2db7d954_SiteId">
    <vt:lpwstr>ef23504f-7fcd-4484-b491-9ebeb84fe42b</vt:lpwstr>
  </property>
  <property fmtid="{D5CDD505-2E9C-101B-9397-08002B2CF9AE}" pid="41" name="MSIP_Label_b616c8f7-5329-45c1-b6df-378d2db7d954_ActionId">
    <vt:lpwstr>6ee3ab0a-8671-4b72-b0be-ba1c30f3038f</vt:lpwstr>
  </property>
  <property fmtid="{D5CDD505-2E9C-101B-9397-08002B2CF9AE}" pid="42" name="MSIP_Label_b616c8f7-5329-45c1-b6df-378d2db7d954_ContentBits">
    <vt:lpwstr>0</vt:lpwstr>
  </property>
</Properties>
</file>