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drawings/drawing5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1" r:id="rId2"/>
    <p:sldId id="262" r:id="rId3"/>
    <p:sldId id="263" r:id="rId4"/>
    <p:sldId id="264" r:id="rId5"/>
    <p:sldId id="265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62" userDrawn="1">
          <p15:clr>
            <a:srgbClr val="A4A3A4"/>
          </p15:clr>
        </p15:guide>
        <p15:guide id="2" pos="551" userDrawn="1">
          <p15:clr>
            <a:srgbClr val="A4A3A4"/>
          </p15:clr>
        </p15:guide>
        <p15:guide id="3" orient="horz" pos="3612" userDrawn="1">
          <p15:clr>
            <a:srgbClr val="A4A3A4"/>
          </p15:clr>
        </p15:guide>
        <p15:guide id="4" pos="5405" userDrawn="1">
          <p15:clr>
            <a:srgbClr val="A4A3A4"/>
          </p15:clr>
        </p15:guide>
        <p15:guide id="5" orient="horz" pos="709" userDrawn="1">
          <p15:clr>
            <a:srgbClr val="A4A3A4"/>
          </p15:clr>
        </p15:guide>
        <p15:guide id="6" orient="horz" pos="91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594A"/>
    <a:srgbClr val="85D0F3"/>
    <a:srgbClr val="17A526"/>
    <a:srgbClr val="8787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80" autoAdjust="0"/>
    <p:restoredTop sz="97440" autoAdjust="0"/>
  </p:normalViewPr>
  <p:slideViewPr>
    <p:cSldViewPr snapToGrid="0" snapToObjects="1" showGuides="1">
      <p:cViewPr varScale="1">
        <p:scale>
          <a:sx n="83" d="100"/>
          <a:sy n="83" d="100"/>
        </p:scale>
        <p:origin x="96" y="1848"/>
      </p:cViewPr>
      <p:guideLst>
        <p:guide orient="horz" pos="1162"/>
        <p:guide pos="551"/>
        <p:guide orient="horz" pos="3612"/>
        <p:guide pos="5405"/>
        <p:guide orient="horz" pos="709"/>
        <p:guide orient="horz" pos="91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94" d="100"/>
          <a:sy n="94" d="100"/>
        </p:scale>
        <p:origin x="375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metsa\shares\yleiset\Yhteiset\Tilastot\Ymp&#228;rist&#246;\Ymp&#228;rist&#246;kysely\2.%20Kyselyn%20analysointi\ANALYSOINTI%20-%20P&#228;&#228;st&#246;t,%20kaatopaikkaj&#228;tteet,%20ymp&#228;rist&#246;nsuojelu.xlsm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\\metsa\shares\yleiset\Yhteiset\Tilastot\Ymp&#228;rist&#246;\Ymp&#228;rist&#246;kysely\2.%20Kyselyn%20analysointi\ANALYSOINTI%20-%20P&#228;&#228;st&#246;t,%20kaatopaikkaj&#228;tteet,%20ymp&#228;rist&#246;nsuojelu.xlsm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\\metsa\shares\yleiset\Yhteiset\Tilastot\Ymp&#228;rist&#246;\Ymp&#228;rist&#246;kysely\2.%20Kyselyn%20analysointi\ANALYSOINTI%20-%20P&#228;&#228;st&#246;t,%20kaatopaikkaj&#228;tteet,%20ymp&#228;rist&#246;nsuojelu.xlsm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oleObject" Target="file:///\\metsa\shares\yleiset\Yhteiset\Tilastot\Ymp&#228;rist&#246;\Ymp&#228;rist&#246;kysely\2.%20Kyselyn%20analysointi\ANALYSOINTI%20-%20P&#228;&#228;st&#246;t,%20kaatopaikkaj&#228;tteet,%20ymp&#228;rist&#246;nsuojelu.xlsm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oleObject" Target="file:///\\metsa\shares\yleiset\Yhteiset\Tilastot\Ymp&#228;rist&#246;\Ymp&#228;rist&#246;kysely\2.%20Kyselyn%20analysointi\ANALYSOINTI%20-%20P&#228;&#228;st&#246;t,%20kaatopaikkaj&#228;tteet,%20ymp&#228;rist&#246;nsuojelu.xlsm" TargetMode="External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spPr>
          <a:ln w="31750">
            <a:solidFill>
              <a:srgbClr val="0071A1"/>
            </a:solidFill>
          </a:ln>
        </c:spPr>
        <c:marker>
          <c:symbol val="none"/>
        </c:marker>
      </c:pivotFmt>
      <c:pivotFmt>
        <c:idx val="6"/>
        <c:spPr>
          <a:ln w="31750">
            <a:solidFill>
              <a:srgbClr val="EAB818"/>
            </a:solidFill>
          </a:ln>
        </c:spPr>
        <c:marker>
          <c:symbol val="none"/>
        </c:marker>
      </c:pivotFmt>
      <c:pivotFmt>
        <c:idx val="7"/>
        <c:spPr>
          <a:ln w="31750">
            <a:solidFill>
              <a:srgbClr val="AB7A16"/>
            </a:solidFill>
          </a:ln>
        </c:spPr>
        <c:marker>
          <c:symbol val="none"/>
        </c:marker>
      </c:pivotFmt>
      <c:pivotFmt>
        <c:idx val="8"/>
        <c:spPr>
          <a:ln w="31750">
            <a:solidFill>
              <a:srgbClr val="84BD00"/>
            </a:solidFill>
          </a:ln>
        </c:spPr>
        <c:marker>
          <c:symbol val="none"/>
        </c:marker>
      </c:pivotFmt>
      <c:pivotFmt>
        <c:idx val="9"/>
        <c:spPr>
          <a:ln w="31750">
            <a:solidFill>
              <a:srgbClr val="509E2F"/>
            </a:solidFill>
          </a:ln>
        </c:spPr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9.7077434740692567E-2"/>
          <c:y val="7.7575592843276406E-2"/>
          <c:w val="0.64163801050695546"/>
          <c:h val="0.84084666836000344"/>
        </c:manualLayout>
      </c:layout>
      <c:lineChart>
        <c:grouping val="standard"/>
        <c:varyColors val="0"/>
        <c:ser>
          <c:idx val="0"/>
          <c:order val="0"/>
          <c:tx>
            <c:strRef>
              <c:f>'7. Indesit - vesipäästöt'!$B$5</c:f>
              <c:strCache>
                <c:ptCount val="1"/>
                <c:pt idx="0">
                  <c:v>Sellun, paperin ja kartongin tuotanto</c:v>
                </c:pt>
              </c:strCache>
            </c:strRef>
          </c:tx>
          <c:spPr>
            <a:ln w="28575">
              <a:solidFill>
                <a:srgbClr val="59594A"/>
              </a:solidFill>
            </a:ln>
          </c:spPr>
          <c:marker>
            <c:symbol val="none"/>
          </c:marker>
          <c:cat>
            <c:strRef>
              <c:f>'7. Indesit - vesipäästöt'!$A$99:$A$130</c:f>
              <c:strCache>
                <c:ptCount val="3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  <c:pt idx="27">
                  <c:v>2019</c:v>
                </c:pt>
                <c:pt idx="28">
                  <c:v>2020</c:v>
                </c:pt>
                <c:pt idx="29">
                  <c:v>2021</c:v>
                </c:pt>
                <c:pt idx="30">
                  <c:v>2022</c:v>
                </c:pt>
                <c:pt idx="31">
                  <c:v>2023</c:v>
                </c:pt>
              </c:strCache>
            </c:strRef>
          </c:cat>
          <c:val>
            <c:numRef>
              <c:f>'7. Indesit - vesipäästöt'!$B$99:$B$130</c:f>
              <c:numCache>
                <c:formatCode>#,##0.00</c:formatCode>
                <c:ptCount val="32"/>
                <c:pt idx="0">
                  <c:v>1</c:v>
                </c:pt>
                <c:pt idx="1">
                  <c:v>1.0986301153748632</c:v>
                </c:pt>
                <c:pt idx="2">
                  <c:v>1.190495090286203</c:v>
                </c:pt>
                <c:pt idx="3">
                  <c:v>1.1880621923611767</c:v>
                </c:pt>
                <c:pt idx="4">
                  <c:v>1.1496150854879184</c:v>
                </c:pt>
                <c:pt idx="5">
                  <c:v>1.3337531595338616</c:v>
                </c:pt>
                <c:pt idx="6">
                  <c:v>1.3801162987034401</c:v>
                </c:pt>
                <c:pt idx="7">
                  <c:v>1.4158891010721095</c:v>
                </c:pt>
                <c:pt idx="8">
                  <c:v>1.4646117283943598</c:v>
                </c:pt>
                <c:pt idx="9">
                  <c:v>1.3537904030900043</c:v>
                </c:pt>
                <c:pt idx="10">
                  <c:v>1.416386979934757</c:v>
                </c:pt>
                <c:pt idx="11">
                  <c:v>1.4503470654852124</c:v>
                </c:pt>
                <c:pt idx="12">
                  <c:v>1.5505326436841729</c:v>
                </c:pt>
                <c:pt idx="13">
                  <c:v>1.3618644831440361</c:v>
                </c:pt>
                <c:pt idx="14">
                  <c:v>1.5701960872378142</c:v>
                </c:pt>
                <c:pt idx="15">
                  <c:v>1.5658379061059877</c:v>
                </c:pt>
                <c:pt idx="16">
                  <c:v>1.441536187251345</c:v>
                </c:pt>
                <c:pt idx="17">
                  <c:v>1.1455397416203419</c:v>
                </c:pt>
                <c:pt idx="18">
                  <c:v>1.3141388468028301</c:v>
                </c:pt>
                <c:pt idx="19">
                  <c:v>1.284630295879047</c:v>
                </c:pt>
                <c:pt idx="20">
                  <c:v>1.233846099290377</c:v>
                </c:pt>
                <c:pt idx="21">
                  <c:v>1.2365853663268449</c:v>
                </c:pt>
                <c:pt idx="22">
                  <c:v>1.2194937134798818</c:v>
                </c:pt>
                <c:pt idx="23">
                  <c:v>1.2229015407950825</c:v>
                </c:pt>
                <c:pt idx="24">
                  <c:v>1.2345480033110436</c:v>
                </c:pt>
                <c:pt idx="25">
                  <c:v>1.2640868399942693</c:v>
                </c:pt>
                <c:pt idx="26">
                  <c:v>1.3150869624386428</c:v>
                </c:pt>
                <c:pt idx="27">
                  <c:v>1.2699144751990095</c:v>
                </c:pt>
                <c:pt idx="28">
                  <c:v>1.1163562338185822</c:v>
                </c:pt>
                <c:pt idx="29">
                  <c:v>1.1924098090237312</c:v>
                </c:pt>
                <c:pt idx="30">
                  <c:v>1.0019899440692865</c:v>
                </c:pt>
                <c:pt idx="31">
                  <c:v>0.93304951755637711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429-4E02-8B20-ED33ABE1091B}"/>
            </c:ext>
          </c:extLst>
        </c:ser>
        <c:ser>
          <c:idx val="5"/>
          <c:order val="1"/>
          <c:tx>
            <c:strRef>
              <c:f>'7. Indesit - vesipäästöt'!$G$5</c:f>
              <c:strCache>
                <c:ptCount val="1"/>
                <c:pt idx="0">
                  <c:v>Typpi</c:v>
                </c:pt>
              </c:strCache>
            </c:strRef>
          </c:tx>
          <c:spPr>
            <a:ln w="28575">
              <a:solidFill>
                <a:srgbClr val="E8548D"/>
              </a:solidFill>
            </a:ln>
          </c:spPr>
          <c:marker>
            <c:symbol val="none"/>
          </c:marker>
          <c:cat>
            <c:strRef>
              <c:f>'7. Indesit - vesipäästöt'!$A$99:$A$130</c:f>
              <c:strCache>
                <c:ptCount val="3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  <c:pt idx="27">
                  <c:v>2019</c:v>
                </c:pt>
                <c:pt idx="28">
                  <c:v>2020</c:v>
                </c:pt>
                <c:pt idx="29">
                  <c:v>2021</c:v>
                </c:pt>
                <c:pt idx="30">
                  <c:v>2022</c:v>
                </c:pt>
                <c:pt idx="31">
                  <c:v>2023</c:v>
                </c:pt>
              </c:strCache>
            </c:strRef>
          </c:cat>
          <c:val>
            <c:numRef>
              <c:f>'7. Indesit - vesipäästöt'!$G$99:$G$130</c:f>
              <c:numCache>
                <c:formatCode>#,##0.00</c:formatCode>
                <c:ptCount val="32"/>
                <c:pt idx="0">
                  <c:v>1</c:v>
                </c:pt>
                <c:pt idx="1">
                  <c:v>0.88363217505849534</c:v>
                </c:pt>
                <c:pt idx="2">
                  <c:v>0.92437369551226156</c:v>
                </c:pt>
                <c:pt idx="3">
                  <c:v>0.94637690748437631</c:v>
                </c:pt>
                <c:pt idx="4">
                  <c:v>0.77449128737526562</c:v>
                </c:pt>
                <c:pt idx="5">
                  <c:v>0.8147311627459356</c:v>
                </c:pt>
                <c:pt idx="6">
                  <c:v>0.83772954473001982</c:v>
                </c:pt>
                <c:pt idx="7">
                  <c:v>0.84533903147612377</c:v>
                </c:pt>
                <c:pt idx="8">
                  <c:v>0.72373130108930372</c:v>
                </c:pt>
                <c:pt idx="9">
                  <c:v>0.8038179762169706</c:v>
                </c:pt>
                <c:pt idx="10">
                  <c:v>0.75697581397027425</c:v>
                </c:pt>
                <c:pt idx="11">
                  <c:v>0.76222865151305563</c:v>
                </c:pt>
                <c:pt idx="12">
                  <c:v>0.76552483263459925</c:v>
                </c:pt>
                <c:pt idx="13">
                  <c:v>0.74107113856592055</c:v>
                </c:pt>
                <c:pt idx="14">
                  <c:v>0.81579730892074132</c:v>
                </c:pt>
                <c:pt idx="15">
                  <c:v>0.79012709545090942</c:v>
                </c:pt>
                <c:pt idx="16">
                  <c:v>0.68236422801393082</c:v>
                </c:pt>
                <c:pt idx="17">
                  <c:v>0.59284614412972991</c:v>
                </c:pt>
                <c:pt idx="18">
                  <c:v>0.67893000427059969</c:v>
                </c:pt>
                <c:pt idx="19">
                  <c:v>0.66689804093760729</c:v>
                </c:pt>
                <c:pt idx="20">
                  <c:v>0.65574004679614817</c:v>
                </c:pt>
                <c:pt idx="21">
                  <c:v>0.69206420335272156</c:v>
                </c:pt>
                <c:pt idx="22">
                  <c:v>0.65703115131757039</c:v>
                </c:pt>
                <c:pt idx="23">
                  <c:v>0.56493747481248457</c:v>
                </c:pt>
                <c:pt idx="24">
                  <c:v>0.59664878227761298</c:v>
                </c:pt>
                <c:pt idx="25">
                  <c:v>0.5781005455540652</c:v>
                </c:pt>
                <c:pt idx="26">
                  <c:v>0.63355789068467949</c:v>
                </c:pt>
                <c:pt idx="27">
                  <c:v>0.61994971519310937</c:v>
                </c:pt>
                <c:pt idx="28">
                  <c:v>0.57290515058374902</c:v>
                </c:pt>
                <c:pt idx="29">
                  <c:v>0.53815269498896257</c:v>
                </c:pt>
                <c:pt idx="30">
                  <c:v>0.52706417327807631</c:v>
                </c:pt>
                <c:pt idx="31">
                  <c:v>0.48529229547737485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429-4E02-8B20-ED33ABE1091B}"/>
            </c:ext>
          </c:extLst>
        </c:ser>
        <c:ser>
          <c:idx val="6"/>
          <c:order val="2"/>
          <c:tx>
            <c:strRef>
              <c:f>'7. Indesit - vesipäästöt'!$H$5</c:f>
              <c:strCache>
                <c:ptCount val="1"/>
                <c:pt idx="0">
                  <c:v>Jäteveden määrä</c:v>
                </c:pt>
              </c:strCache>
            </c:strRef>
          </c:tx>
          <c:spPr>
            <a:ln w="28575">
              <a:solidFill>
                <a:srgbClr val="00B050"/>
              </a:solidFill>
            </a:ln>
          </c:spPr>
          <c:marker>
            <c:symbol val="none"/>
          </c:marker>
          <c:cat>
            <c:strRef>
              <c:f>'7. Indesit - vesipäästöt'!$A$99:$A$130</c:f>
              <c:strCache>
                <c:ptCount val="3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  <c:pt idx="27">
                  <c:v>2019</c:v>
                </c:pt>
                <c:pt idx="28">
                  <c:v>2020</c:v>
                </c:pt>
                <c:pt idx="29">
                  <c:v>2021</c:v>
                </c:pt>
                <c:pt idx="30">
                  <c:v>2022</c:v>
                </c:pt>
                <c:pt idx="31">
                  <c:v>2023</c:v>
                </c:pt>
              </c:strCache>
            </c:strRef>
          </c:cat>
          <c:val>
            <c:numRef>
              <c:f>'7. Indesit - vesipäästöt'!$H$99:$H$130</c:f>
              <c:numCache>
                <c:formatCode>#,##0.00</c:formatCode>
                <c:ptCount val="32"/>
                <c:pt idx="0">
                  <c:v>1</c:v>
                </c:pt>
                <c:pt idx="1">
                  <c:v>1.0425113478801251</c:v>
                </c:pt>
                <c:pt idx="2">
                  <c:v>1.0788512218031099</c:v>
                </c:pt>
                <c:pt idx="3">
                  <c:v>1.0234749655395816</c:v>
                </c:pt>
                <c:pt idx="4">
                  <c:v>0.89019535024932139</c:v>
                </c:pt>
                <c:pt idx="5">
                  <c:v>0.91142527205771739</c:v>
                </c:pt>
                <c:pt idx="6">
                  <c:v>0.94079167745319547</c:v>
                </c:pt>
                <c:pt idx="7">
                  <c:v>0.93948961985787538</c:v>
                </c:pt>
                <c:pt idx="8">
                  <c:v>0.92446357632050835</c:v>
                </c:pt>
                <c:pt idx="9">
                  <c:v>0.87915085869805354</c:v>
                </c:pt>
                <c:pt idx="10">
                  <c:v>0.79189128940923259</c:v>
                </c:pt>
                <c:pt idx="11">
                  <c:v>0.76319924288732899</c:v>
                </c:pt>
                <c:pt idx="12">
                  <c:v>0.75598230421941903</c:v>
                </c:pt>
                <c:pt idx="13">
                  <c:v>0.6585771039152728</c:v>
                </c:pt>
                <c:pt idx="14">
                  <c:v>0.80223480658116053</c:v>
                </c:pt>
                <c:pt idx="15">
                  <c:v>0.79968638511906298</c:v>
                </c:pt>
                <c:pt idx="16">
                  <c:v>0.75107873375413226</c:v>
                </c:pt>
                <c:pt idx="17">
                  <c:v>0.56487327782619479</c:v>
                </c:pt>
                <c:pt idx="18">
                  <c:v>0.66913328219050339</c:v>
                </c:pt>
                <c:pt idx="19">
                  <c:v>0.66162199259151833</c:v>
                </c:pt>
                <c:pt idx="20">
                  <c:v>0.64620230874637263</c:v>
                </c:pt>
                <c:pt idx="21">
                  <c:v>0.65561169146777665</c:v>
                </c:pt>
                <c:pt idx="22">
                  <c:v>0.61630049078141458</c:v>
                </c:pt>
                <c:pt idx="23">
                  <c:v>0.61824159023479164</c:v>
                </c:pt>
                <c:pt idx="24">
                  <c:v>0.62709711481249064</c:v>
                </c:pt>
                <c:pt idx="25">
                  <c:v>0.61925053029060606</c:v>
                </c:pt>
                <c:pt idx="26">
                  <c:v>0.61948114801647591</c:v>
                </c:pt>
                <c:pt idx="27">
                  <c:v>0.64340890454498023</c:v>
                </c:pt>
                <c:pt idx="28">
                  <c:v>0.60020776438968126</c:v>
                </c:pt>
                <c:pt idx="29">
                  <c:v>0.6028156204976125</c:v>
                </c:pt>
                <c:pt idx="30">
                  <c:v>0.50040176307225648</c:v>
                </c:pt>
                <c:pt idx="31">
                  <c:v>0.48629986846082224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429-4E02-8B20-ED33ABE1091B}"/>
            </c:ext>
          </c:extLst>
        </c:ser>
        <c:ser>
          <c:idx val="2"/>
          <c:order val="3"/>
          <c:tx>
            <c:strRef>
              <c:f>'7. Indesit - vesipäästöt'!$D$5</c:f>
              <c:strCache>
                <c:ptCount val="1"/>
                <c:pt idx="0">
                  <c:v>Kemiallinen hapenkulutus (COD)</c:v>
                </c:pt>
              </c:strCache>
            </c:strRef>
          </c:tx>
          <c:spPr>
            <a:ln w="28575">
              <a:solidFill>
                <a:srgbClr val="FFC000"/>
              </a:solidFill>
            </a:ln>
          </c:spPr>
          <c:marker>
            <c:symbol val="none"/>
          </c:marker>
          <c:cat>
            <c:strRef>
              <c:f>'7. Indesit - vesipäästöt'!$A$99:$A$130</c:f>
              <c:strCache>
                <c:ptCount val="3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  <c:pt idx="27">
                  <c:v>2019</c:v>
                </c:pt>
                <c:pt idx="28">
                  <c:v>2020</c:v>
                </c:pt>
                <c:pt idx="29">
                  <c:v>2021</c:v>
                </c:pt>
                <c:pt idx="30">
                  <c:v>2022</c:v>
                </c:pt>
                <c:pt idx="31">
                  <c:v>2023</c:v>
                </c:pt>
              </c:strCache>
            </c:strRef>
          </c:cat>
          <c:val>
            <c:numRef>
              <c:f>'7. Indesit - vesipäästöt'!$D$99:$D$130</c:f>
              <c:numCache>
                <c:formatCode>#,##0.00</c:formatCode>
                <c:ptCount val="32"/>
                <c:pt idx="0">
                  <c:v>1</c:v>
                </c:pt>
                <c:pt idx="1">
                  <c:v>0.83668891942053258</c:v>
                </c:pt>
                <c:pt idx="2">
                  <c:v>0.81695152202681365</c:v>
                </c:pt>
                <c:pt idx="3">
                  <c:v>0.77877660739810373</c:v>
                </c:pt>
                <c:pt idx="4">
                  <c:v>0.64807710062736124</c:v>
                </c:pt>
                <c:pt idx="5">
                  <c:v>0.69025952201828189</c:v>
                </c:pt>
                <c:pt idx="6">
                  <c:v>0.66145177660953092</c:v>
                </c:pt>
                <c:pt idx="7">
                  <c:v>0.62546312877436783</c:v>
                </c:pt>
                <c:pt idx="8">
                  <c:v>0.60749012520716272</c:v>
                </c:pt>
                <c:pt idx="9">
                  <c:v>0.54312714113815996</c:v>
                </c:pt>
                <c:pt idx="10">
                  <c:v>0.5556450236315531</c:v>
                </c:pt>
                <c:pt idx="11">
                  <c:v>0.57618680185907833</c:v>
                </c:pt>
                <c:pt idx="12">
                  <c:v>0.55370926866962789</c:v>
                </c:pt>
                <c:pt idx="13">
                  <c:v>0.47272287718996753</c:v>
                </c:pt>
                <c:pt idx="14">
                  <c:v>0.54654419882011351</c:v>
                </c:pt>
                <c:pt idx="15">
                  <c:v>0.54600367903259184</c:v>
                </c:pt>
                <c:pt idx="16">
                  <c:v>0.4893373932497036</c:v>
                </c:pt>
                <c:pt idx="17">
                  <c:v>0.37705841934450812</c:v>
                </c:pt>
                <c:pt idx="18">
                  <c:v>0.45280535223979473</c:v>
                </c:pt>
                <c:pt idx="19">
                  <c:v>0.43808397177072261</c:v>
                </c:pt>
                <c:pt idx="20">
                  <c:v>0.41066456601645229</c:v>
                </c:pt>
                <c:pt idx="21">
                  <c:v>0.41954578238251028</c:v>
                </c:pt>
                <c:pt idx="22">
                  <c:v>0.41264230351196179</c:v>
                </c:pt>
                <c:pt idx="23">
                  <c:v>0.41451389631612245</c:v>
                </c:pt>
                <c:pt idx="24">
                  <c:v>0.42145988486340435</c:v>
                </c:pt>
                <c:pt idx="25">
                  <c:v>0.42012574649411727</c:v>
                </c:pt>
                <c:pt idx="26">
                  <c:v>0.42140597609695285</c:v>
                </c:pt>
                <c:pt idx="27">
                  <c:v>0.4255348568075053</c:v>
                </c:pt>
                <c:pt idx="28">
                  <c:v>0.40168290907451037</c:v>
                </c:pt>
                <c:pt idx="29">
                  <c:v>0.39602781792292802</c:v>
                </c:pt>
                <c:pt idx="30">
                  <c:v>0.33621534071882214</c:v>
                </c:pt>
                <c:pt idx="31">
                  <c:v>0.31754359214843131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429-4E02-8B20-ED33ABE1091B}"/>
            </c:ext>
          </c:extLst>
        </c:ser>
        <c:ser>
          <c:idx val="1"/>
          <c:order val="4"/>
          <c:tx>
            <c:strRef>
              <c:f>'7. Indesit - vesipäästöt'!$C$5</c:f>
              <c:strCache>
                <c:ptCount val="1"/>
                <c:pt idx="0">
                  <c:v>Kiintoaine</c:v>
                </c:pt>
              </c:strCache>
            </c:strRef>
          </c:tx>
          <c:spPr>
            <a:ln w="28575">
              <a:solidFill>
                <a:srgbClr val="00B0F0"/>
              </a:solidFill>
            </a:ln>
          </c:spPr>
          <c:marker>
            <c:symbol val="none"/>
          </c:marker>
          <c:cat>
            <c:strRef>
              <c:f>'7. Indesit - vesipäästöt'!$A$99:$A$130</c:f>
              <c:strCache>
                <c:ptCount val="3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  <c:pt idx="27">
                  <c:v>2019</c:v>
                </c:pt>
                <c:pt idx="28">
                  <c:v>2020</c:v>
                </c:pt>
                <c:pt idx="29">
                  <c:v>2021</c:v>
                </c:pt>
                <c:pt idx="30">
                  <c:v>2022</c:v>
                </c:pt>
                <c:pt idx="31">
                  <c:v>2023</c:v>
                </c:pt>
              </c:strCache>
            </c:strRef>
          </c:cat>
          <c:val>
            <c:numRef>
              <c:f>'7. Indesit - vesipäästöt'!$C$99:$C$130</c:f>
              <c:numCache>
                <c:formatCode>#,##0.00</c:formatCode>
                <c:ptCount val="32"/>
                <c:pt idx="0">
                  <c:v>1</c:v>
                </c:pt>
                <c:pt idx="1">
                  <c:v>0.74748395503409015</c:v>
                </c:pt>
                <c:pt idx="2">
                  <c:v>0.69457700154877489</c:v>
                </c:pt>
                <c:pt idx="3">
                  <c:v>0.69851751944541274</c:v>
                </c:pt>
                <c:pt idx="4">
                  <c:v>0.5674945850026003</c:v>
                </c:pt>
                <c:pt idx="5">
                  <c:v>0.63798670682432534</c:v>
                </c:pt>
                <c:pt idx="6">
                  <c:v>0.60175248746978149</c:v>
                </c:pt>
                <c:pt idx="7">
                  <c:v>0.54885313498345489</c:v>
                </c:pt>
                <c:pt idx="8">
                  <c:v>0.52730930350846117</c:v>
                </c:pt>
                <c:pt idx="9">
                  <c:v>0.53033298662109873</c:v>
                </c:pt>
                <c:pt idx="10">
                  <c:v>0.53734430810906575</c:v>
                </c:pt>
                <c:pt idx="11">
                  <c:v>0.62121498825559918</c:v>
                </c:pt>
                <c:pt idx="12">
                  <c:v>0.508516690765072</c:v>
                </c:pt>
                <c:pt idx="13">
                  <c:v>0.40081779319567706</c:v>
                </c:pt>
                <c:pt idx="14">
                  <c:v>0.39975136732256228</c:v>
                </c:pt>
                <c:pt idx="15">
                  <c:v>0.41148956720026059</c:v>
                </c:pt>
                <c:pt idx="16">
                  <c:v>0.40558524834692555</c:v>
                </c:pt>
                <c:pt idx="17">
                  <c:v>0.32347302788366461</c:v>
                </c:pt>
                <c:pt idx="18">
                  <c:v>0.38335021174211475</c:v>
                </c:pt>
                <c:pt idx="19">
                  <c:v>0.4102047126193728</c:v>
                </c:pt>
                <c:pt idx="20">
                  <c:v>0.38565402881521565</c:v>
                </c:pt>
                <c:pt idx="21">
                  <c:v>0.35289823805414428</c:v>
                </c:pt>
                <c:pt idx="22">
                  <c:v>0.36902107134080481</c:v>
                </c:pt>
                <c:pt idx="23">
                  <c:v>0.35405684747138194</c:v>
                </c:pt>
                <c:pt idx="24">
                  <c:v>0.30353360727409878</c:v>
                </c:pt>
                <c:pt idx="25">
                  <c:v>0.29837978705772761</c:v>
                </c:pt>
                <c:pt idx="26">
                  <c:v>0.34154843207964469</c:v>
                </c:pt>
                <c:pt idx="27">
                  <c:v>0.29131934482817745</c:v>
                </c:pt>
                <c:pt idx="28">
                  <c:v>0.29745909462386483</c:v>
                </c:pt>
                <c:pt idx="29">
                  <c:v>0.28181549575087006</c:v>
                </c:pt>
                <c:pt idx="30">
                  <c:v>0.238003909085194</c:v>
                </c:pt>
                <c:pt idx="31">
                  <c:v>0.21806005932208228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429-4E02-8B20-ED33ABE1091B}"/>
            </c:ext>
          </c:extLst>
        </c:ser>
        <c:ser>
          <c:idx val="4"/>
          <c:order val="5"/>
          <c:tx>
            <c:strRef>
              <c:f>'7. Indesit - vesipäästöt'!$F$5</c:f>
              <c:strCache>
                <c:ptCount val="1"/>
                <c:pt idx="0">
                  <c:v>Fosfori</c:v>
                </c:pt>
              </c:strCache>
            </c:strRef>
          </c:tx>
          <c:spPr>
            <a:ln w="28575">
              <a:solidFill>
                <a:srgbClr val="92D050"/>
              </a:solidFill>
            </a:ln>
          </c:spPr>
          <c:marker>
            <c:symbol val="none"/>
          </c:marker>
          <c:cat>
            <c:strRef>
              <c:f>'7. Indesit - vesipäästöt'!$A$99:$A$130</c:f>
              <c:strCache>
                <c:ptCount val="3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  <c:pt idx="27">
                  <c:v>2019</c:v>
                </c:pt>
                <c:pt idx="28">
                  <c:v>2020</c:v>
                </c:pt>
                <c:pt idx="29">
                  <c:v>2021</c:v>
                </c:pt>
                <c:pt idx="30">
                  <c:v>2022</c:v>
                </c:pt>
                <c:pt idx="31">
                  <c:v>2023</c:v>
                </c:pt>
              </c:strCache>
            </c:strRef>
          </c:cat>
          <c:val>
            <c:numRef>
              <c:f>'7. Indesit - vesipäästöt'!$F$99:$F$130</c:f>
              <c:numCache>
                <c:formatCode>#,##0.00</c:formatCode>
                <c:ptCount val="32"/>
                <c:pt idx="0">
                  <c:v>1</c:v>
                </c:pt>
                <c:pt idx="1">
                  <c:v>0.83251801120697311</c:v>
                </c:pt>
                <c:pt idx="2">
                  <c:v>0.74444987992528677</c:v>
                </c:pt>
                <c:pt idx="3">
                  <c:v>0.70921906964333359</c:v>
                </c:pt>
                <c:pt idx="4">
                  <c:v>0.55068487058614235</c:v>
                </c:pt>
                <c:pt idx="5">
                  <c:v>0.5074957751489817</c:v>
                </c:pt>
                <c:pt idx="6">
                  <c:v>0.51901182958285152</c:v>
                </c:pt>
                <c:pt idx="7">
                  <c:v>0.49903050787156455</c:v>
                </c:pt>
                <c:pt idx="8">
                  <c:v>0.44787868006759762</c:v>
                </c:pt>
                <c:pt idx="9">
                  <c:v>0.45890109401405316</c:v>
                </c:pt>
                <c:pt idx="10">
                  <c:v>0.42769278662278742</c:v>
                </c:pt>
                <c:pt idx="11">
                  <c:v>0.4643489282220048</c:v>
                </c:pt>
                <c:pt idx="12">
                  <c:v>0.40534332473539092</c:v>
                </c:pt>
                <c:pt idx="13">
                  <c:v>0.36640353998043224</c:v>
                </c:pt>
                <c:pt idx="14">
                  <c:v>0.39167259628213097</c:v>
                </c:pt>
                <c:pt idx="15">
                  <c:v>0.39226629903050791</c:v>
                </c:pt>
                <c:pt idx="16">
                  <c:v>0.34861691719292004</c:v>
                </c:pt>
                <c:pt idx="17">
                  <c:v>0.28186871831361737</c:v>
                </c:pt>
                <c:pt idx="18">
                  <c:v>0.32447967624299551</c:v>
                </c:pt>
                <c:pt idx="19">
                  <c:v>0.35275504758516413</c:v>
                </c:pt>
                <c:pt idx="20">
                  <c:v>0.29658231788668499</c:v>
                </c:pt>
                <c:pt idx="21">
                  <c:v>0.27785288624032722</c:v>
                </c:pt>
                <c:pt idx="22">
                  <c:v>0.28230232144445422</c:v>
                </c:pt>
                <c:pt idx="23">
                  <c:v>0.27675664858133947</c:v>
                </c:pt>
                <c:pt idx="24">
                  <c:v>0.25836742862225381</c:v>
                </c:pt>
                <c:pt idx="25">
                  <c:v>0.25813395001334166</c:v>
                </c:pt>
                <c:pt idx="26">
                  <c:v>0.28318954015832076</c:v>
                </c:pt>
                <c:pt idx="27">
                  <c:v>0.27721693498176642</c:v>
                </c:pt>
                <c:pt idx="28">
                  <c:v>0.2562683447478431</c:v>
                </c:pt>
                <c:pt idx="29">
                  <c:v>0.237587832429067</c:v>
                </c:pt>
                <c:pt idx="30">
                  <c:v>0.22032375700435827</c:v>
                </c:pt>
                <c:pt idx="31">
                  <c:v>0.17700346882504669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429-4E02-8B20-ED33ABE1091B}"/>
            </c:ext>
          </c:extLst>
        </c:ser>
        <c:ser>
          <c:idx val="3"/>
          <c:order val="6"/>
          <c:tx>
            <c:strRef>
              <c:f>'7. Indesit - vesipäästöt'!$E$5</c:f>
              <c:strCache>
                <c:ptCount val="1"/>
                <c:pt idx="0">
                  <c:v>Orgaaniset klooriyhdisteet (AOX)</c:v>
                </c:pt>
              </c:strCache>
            </c:strRef>
          </c:tx>
          <c:spPr>
            <a:ln w="28575">
              <a:solidFill>
                <a:srgbClr val="EF7D00"/>
              </a:solidFill>
            </a:ln>
          </c:spPr>
          <c:marker>
            <c:symbol val="none"/>
          </c:marker>
          <c:cat>
            <c:strRef>
              <c:f>'7. Indesit - vesipäästöt'!$A$99:$A$130</c:f>
              <c:strCache>
                <c:ptCount val="3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  <c:pt idx="27">
                  <c:v>2019</c:v>
                </c:pt>
                <c:pt idx="28">
                  <c:v>2020</c:v>
                </c:pt>
                <c:pt idx="29">
                  <c:v>2021</c:v>
                </c:pt>
                <c:pt idx="30">
                  <c:v>2022</c:v>
                </c:pt>
                <c:pt idx="31">
                  <c:v>2023</c:v>
                </c:pt>
              </c:strCache>
            </c:strRef>
          </c:cat>
          <c:val>
            <c:numRef>
              <c:f>'7. Indesit - vesipäästöt'!$E$99:$E$130</c:f>
              <c:numCache>
                <c:formatCode>#,##0.00</c:formatCode>
                <c:ptCount val="32"/>
                <c:pt idx="0">
                  <c:v>1</c:v>
                </c:pt>
                <c:pt idx="1">
                  <c:v>0.60988498983828665</c:v>
                </c:pt>
                <c:pt idx="2">
                  <c:v>0.4323670575838634</c:v>
                </c:pt>
                <c:pt idx="3">
                  <c:v>0.35136857948150441</c:v>
                </c:pt>
                <c:pt idx="4">
                  <c:v>0.26480526562632722</c:v>
                </c:pt>
                <c:pt idx="5">
                  <c:v>0.27080832911723779</c:v>
                </c:pt>
                <c:pt idx="6">
                  <c:v>0.23469311133077206</c:v>
                </c:pt>
                <c:pt idx="7">
                  <c:v>0.2311499497966632</c:v>
                </c:pt>
                <c:pt idx="8">
                  <c:v>0.20655872641499759</c:v>
                </c:pt>
                <c:pt idx="9">
                  <c:v>0.19467631260081189</c:v>
                </c:pt>
                <c:pt idx="10">
                  <c:v>0.22761704640249084</c:v>
                </c:pt>
                <c:pt idx="11">
                  <c:v>0.23886058326142381</c:v>
                </c:pt>
                <c:pt idx="12">
                  <c:v>0.24214216222714885</c:v>
                </c:pt>
                <c:pt idx="13">
                  <c:v>0.20907976688582156</c:v>
                </c:pt>
                <c:pt idx="14">
                  <c:v>0.25126370025879236</c:v>
                </c:pt>
                <c:pt idx="15">
                  <c:v>0.25316063549587237</c:v>
                </c:pt>
                <c:pt idx="16">
                  <c:v>0.22866727476920212</c:v>
                </c:pt>
                <c:pt idx="17">
                  <c:v>0.16679735536945922</c:v>
                </c:pt>
                <c:pt idx="18">
                  <c:v>0.21310670229934162</c:v>
                </c:pt>
                <c:pt idx="19">
                  <c:v>0.2258124344248405</c:v>
                </c:pt>
                <c:pt idx="20">
                  <c:v>0.1913963749374766</c:v>
                </c:pt>
                <c:pt idx="21">
                  <c:v>0.17051900853846536</c:v>
                </c:pt>
                <c:pt idx="22">
                  <c:v>0.15416322506071795</c:v>
                </c:pt>
                <c:pt idx="23">
                  <c:v>0.15401571300842931</c:v>
                </c:pt>
                <c:pt idx="24">
                  <c:v>0.17574450502218014</c:v>
                </c:pt>
                <c:pt idx="25">
                  <c:v>0.16724871352667053</c:v>
                </c:pt>
                <c:pt idx="26">
                  <c:v>0.16430462736486029</c:v>
                </c:pt>
                <c:pt idx="27">
                  <c:v>0.17504695150648994</c:v>
                </c:pt>
                <c:pt idx="28">
                  <c:v>0.16409536131015323</c:v>
                </c:pt>
                <c:pt idx="29">
                  <c:v>0.15848026067164558</c:v>
                </c:pt>
                <c:pt idx="30">
                  <c:v>0.14127900130032181</c:v>
                </c:pt>
                <c:pt idx="31">
                  <c:v>0.13740614314864988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8429-4E02-8B20-ED33ABE109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17327976"/>
        <c:axId val="722456328"/>
      </c:lineChart>
      <c:catAx>
        <c:axId val="717327976"/>
        <c:scaling>
          <c:orientation val="minMax"/>
        </c:scaling>
        <c:delete val="0"/>
        <c:axPos val="b"/>
        <c:numFmt formatCode="#,##0.00" sourceLinked="0"/>
        <c:majorTickMark val="cross"/>
        <c:minorTickMark val="none"/>
        <c:tickLblPos val="nextTo"/>
        <c:spPr>
          <a:ln>
            <a:solidFill>
              <a:sysClr val="window" lastClr="FFFFFF">
                <a:lumMod val="65000"/>
              </a:sysClr>
            </a:solidFill>
          </a:ln>
        </c:spPr>
        <c:crossAx val="722456328"/>
        <c:crosses val="autoZero"/>
        <c:auto val="1"/>
        <c:lblAlgn val="ctr"/>
        <c:lblOffset val="100"/>
        <c:tickLblSkip val="3"/>
        <c:tickMarkSkip val="1"/>
        <c:noMultiLvlLbl val="0"/>
      </c:catAx>
      <c:valAx>
        <c:axId val="722456328"/>
        <c:scaling>
          <c:orientation val="minMax"/>
          <c:max val="1.6"/>
        </c:scaling>
        <c:delete val="0"/>
        <c:axPos val="l"/>
        <c:majorGridlines>
          <c:spPr>
            <a:ln>
              <a:solidFill>
                <a:sysClr val="window" lastClr="FFFFFF">
                  <a:lumMod val="65000"/>
                </a:sysClr>
              </a:solidFill>
            </a:ln>
          </c:spPr>
        </c:majorGridlines>
        <c:numFmt formatCode="#,##0.00" sourceLinked="0"/>
        <c:majorTickMark val="out"/>
        <c:minorTickMark val="none"/>
        <c:tickLblPos val="nextTo"/>
        <c:spPr>
          <a:ln>
            <a:solidFill>
              <a:sysClr val="window" lastClr="FFFFFF">
                <a:lumMod val="65000"/>
              </a:sysClr>
            </a:solidFill>
          </a:ln>
        </c:spPr>
        <c:crossAx val="71732797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5263437185864313"/>
          <c:y val="0.12734504617945405"/>
          <c:w val="0.23409639676239039"/>
          <c:h val="0.79154297202211421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solidFill>
            <a:srgbClr val="59594A"/>
          </a:solidFill>
          <a:latin typeface="+mn-lt"/>
          <a:cs typeface="Arial" pitchFamily="34" charset="0"/>
        </a:defRPr>
      </a:pPr>
      <a:endParaRPr lang="fi-FI"/>
    </a:p>
  </c:txPr>
  <c:externalData r:id="rId2">
    <c:autoUpdate val="1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441529990502406E-2"/>
          <c:y val="0.10192645822184848"/>
          <c:w val="0.87523002358966173"/>
          <c:h val="0.82115842315827026"/>
        </c:manualLayout>
      </c:layout>
      <c:lineChart>
        <c:grouping val="standard"/>
        <c:varyColors val="0"/>
        <c:ser>
          <c:idx val="2"/>
          <c:order val="0"/>
          <c:tx>
            <c:strRef>
              <c:f>'8. Jätevesipäästöt'!$D$150</c:f>
              <c:strCache>
                <c:ptCount val="1"/>
                <c:pt idx="0">
                  <c:v>Kiintoainepäästö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none"/>
          </c:marker>
          <c:cat>
            <c:strRef>
              <c:f>'8. Jätevesipäästöt'!$A$151:$A$224</c:f>
              <c:strCache>
                <c:ptCount val="74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  <c:pt idx="69">
                  <c:v>2019</c:v>
                </c:pt>
                <c:pt idx="70">
                  <c:v>2020</c:v>
                </c:pt>
                <c:pt idx="71">
                  <c:v>2021</c:v>
                </c:pt>
                <c:pt idx="72">
                  <c:v>2022</c:v>
                </c:pt>
                <c:pt idx="73">
                  <c:v>2023</c:v>
                </c:pt>
              </c:strCache>
            </c:strRef>
          </c:cat>
          <c:val>
            <c:numRef>
              <c:f>'8. Jätevesipäästöt'!$D$151:$D$224</c:f>
              <c:numCache>
                <c:formatCode>#,##0</c:formatCode>
                <c:ptCount val="74"/>
                <c:pt idx="0">
                  <c:v>136</c:v>
                </c:pt>
                <c:pt idx="1">
                  <c:v>133</c:v>
                </c:pt>
                <c:pt idx="2">
                  <c:v>136</c:v>
                </c:pt>
                <c:pt idx="3">
                  <c:v>156</c:v>
                </c:pt>
                <c:pt idx="4">
                  <c:v>177</c:v>
                </c:pt>
                <c:pt idx="5">
                  <c:v>199</c:v>
                </c:pt>
                <c:pt idx="6">
                  <c:v>221</c:v>
                </c:pt>
                <c:pt idx="7">
                  <c:v>235</c:v>
                </c:pt>
                <c:pt idx="8">
                  <c:v>248</c:v>
                </c:pt>
                <c:pt idx="9">
                  <c:v>274</c:v>
                </c:pt>
                <c:pt idx="10">
                  <c:v>299</c:v>
                </c:pt>
                <c:pt idx="11">
                  <c:v>325</c:v>
                </c:pt>
                <c:pt idx="12">
                  <c:v>350</c:v>
                </c:pt>
                <c:pt idx="13">
                  <c:v>366</c:v>
                </c:pt>
                <c:pt idx="14">
                  <c:v>381</c:v>
                </c:pt>
                <c:pt idx="15">
                  <c:v>377</c:v>
                </c:pt>
                <c:pt idx="16">
                  <c:v>374</c:v>
                </c:pt>
                <c:pt idx="17">
                  <c:v>371</c:v>
                </c:pt>
                <c:pt idx="18">
                  <c:v>367</c:v>
                </c:pt>
                <c:pt idx="19">
                  <c:v>381</c:v>
                </c:pt>
                <c:pt idx="20">
                  <c:v>394</c:v>
                </c:pt>
                <c:pt idx="21">
                  <c:v>337</c:v>
                </c:pt>
                <c:pt idx="22">
                  <c:v>300</c:v>
                </c:pt>
                <c:pt idx="23">
                  <c:v>231</c:v>
                </c:pt>
                <c:pt idx="24">
                  <c:v>196</c:v>
                </c:pt>
                <c:pt idx="25">
                  <c:v>147</c:v>
                </c:pt>
                <c:pt idx="26">
                  <c:v>120</c:v>
                </c:pt>
                <c:pt idx="27">
                  <c:v>104</c:v>
                </c:pt>
                <c:pt idx="28">
                  <c:v>102</c:v>
                </c:pt>
                <c:pt idx="29">
                  <c:v>102</c:v>
                </c:pt>
                <c:pt idx="30">
                  <c:v>105</c:v>
                </c:pt>
                <c:pt idx="31">
                  <c:v>90</c:v>
                </c:pt>
                <c:pt idx="32">
                  <c:v>96</c:v>
                </c:pt>
                <c:pt idx="33">
                  <c:v>83</c:v>
                </c:pt>
                <c:pt idx="34">
                  <c:v>81</c:v>
                </c:pt>
                <c:pt idx="35">
                  <c:v>76</c:v>
                </c:pt>
                <c:pt idx="36">
                  <c:v>79</c:v>
                </c:pt>
                <c:pt idx="37">
                  <c:v>66</c:v>
                </c:pt>
                <c:pt idx="38">
                  <c:v>65</c:v>
                </c:pt>
                <c:pt idx="39">
                  <c:v>57</c:v>
                </c:pt>
                <c:pt idx="40">
                  <c:v>50</c:v>
                </c:pt>
                <c:pt idx="41">
                  <c:v>41</c:v>
                </c:pt>
                <c:pt idx="42">
                  <c:v>34.995400000000004</c:v>
                </c:pt>
                <c:pt idx="43">
                  <c:v>26.1585</c:v>
                </c:pt>
                <c:pt idx="44">
                  <c:v>24.306999999999999</c:v>
                </c:pt>
                <c:pt idx="45">
                  <c:v>24.444900000000001</c:v>
                </c:pt>
                <c:pt idx="46">
                  <c:v>19.8597</c:v>
                </c:pt>
                <c:pt idx="47">
                  <c:v>22.326599999999999</c:v>
                </c:pt>
                <c:pt idx="48">
                  <c:v>21.058568999999995</c:v>
                </c:pt>
                <c:pt idx="49">
                  <c:v>19.207335</c:v>
                </c:pt>
                <c:pt idx="50">
                  <c:v>18.453400000000002</c:v>
                </c:pt>
                <c:pt idx="51">
                  <c:v>18.559215000000002</c:v>
                </c:pt>
                <c:pt idx="52">
                  <c:v>18.804579</c:v>
                </c:pt>
                <c:pt idx="53">
                  <c:v>21.739666999999997</c:v>
                </c:pt>
                <c:pt idx="54">
                  <c:v>17.795745000000004</c:v>
                </c:pt>
                <c:pt idx="55">
                  <c:v>14.026778999999999</c:v>
                </c:pt>
                <c:pt idx="56">
                  <c:v>13.989458999999998</c:v>
                </c:pt>
                <c:pt idx="57">
                  <c:v>14.400242</c:v>
                </c:pt>
                <c:pt idx="58">
                  <c:v>14.193618000000001</c:v>
                </c:pt>
                <c:pt idx="59">
                  <c:v>11.320067999999997</c:v>
                </c:pt>
                <c:pt idx="60">
                  <c:v>13.415494000000004</c:v>
                </c:pt>
                <c:pt idx="61">
                  <c:v>14.355278</c:v>
                </c:pt>
                <c:pt idx="62">
                  <c:v>13.496117</c:v>
                </c:pt>
                <c:pt idx="63">
                  <c:v>12.349815000000001</c:v>
                </c:pt>
                <c:pt idx="64">
                  <c:v>12.914040000000002</c:v>
                </c:pt>
                <c:pt idx="65">
                  <c:v>12.390361</c:v>
                </c:pt>
                <c:pt idx="66">
                  <c:v>10.622279999999998</c:v>
                </c:pt>
                <c:pt idx="67">
                  <c:v>10.441920000000001</c:v>
                </c:pt>
                <c:pt idx="68">
                  <c:v>11.952623999999998</c:v>
                </c:pt>
                <c:pt idx="69">
                  <c:v>10.194837000000001</c:v>
                </c:pt>
                <c:pt idx="70">
                  <c:v>10.409700000000001</c:v>
                </c:pt>
                <c:pt idx="71">
                  <c:v>9.862245999999999</c:v>
                </c:pt>
                <c:pt idx="72">
                  <c:v>8.3290419999999994</c:v>
                </c:pt>
                <c:pt idx="73">
                  <c:v>7.631098999999999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6D3-4A58-910F-094E25F1EE46}"/>
            </c:ext>
          </c:extLst>
        </c:ser>
        <c:ser>
          <c:idx val="3"/>
          <c:order val="1"/>
          <c:tx>
            <c:strRef>
              <c:f>'8. Jätevesipäästöt'!$E$150</c:f>
              <c:strCache>
                <c:ptCount val="1"/>
                <c:pt idx="0">
                  <c:v>Biologinen hapenkulutus (BOD7)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none"/>
          </c:marker>
          <c:cat>
            <c:strRef>
              <c:f>'8. Jätevesipäästöt'!$A$151:$A$224</c:f>
              <c:strCache>
                <c:ptCount val="74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  <c:pt idx="69">
                  <c:v>2019</c:v>
                </c:pt>
                <c:pt idx="70">
                  <c:v>2020</c:v>
                </c:pt>
                <c:pt idx="71">
                  <c:v>2021</c:v>
                </c:pt>
                <c:pt idx="72">
                  <c:v>2022</c:v>
                </c:pt>
                <c:pt idx="73">
                  <c:v>2023</c:v>
                </c:pt>
              </c:strCache>
            </c:strRef>
          </c:cat>
          <c:val>
            <c:numRef>
              <c:f>'8. Jätevesipäästöt'!$E$151:$E$224</c:f>
              <c:numCache>
                <c:formatCode>#,##0</c:formatCode>
                <c:ptCount val="74"/>
                <c:pt idx="0">
                  <c:v>272</c:v>
                </c:pt>
                <c:pt idx="1">
                  <c:v>265</c:v>
                </c:pt>
                <c:pt idx="2">
                  <c:v>272</c:v>
                </c:pt>
                <c:pt idx="3">
                  <c:v>309</c:v>
                </c:pt>
                <c:pt idx="4">
                  <c:v>347</c:v>
                </c:pt>
                <c:pt idx="5">
                  <c:v>369</c:v>
                </c:pt>
                <c:pt idx="6">
                  <c:v>391</c:v>
                </c:pt>
                <c:pt idx="7">
                  <c:v>376</c:v>
                </c:pt>
                <c:pt idx="8">
                  <c:v>360</c:v>
                </c:pt>
                <c:pt idx="9">
                  <c:v>381</c:v>
                </c:pt>
                <c:pt idx="10">
                  <c:v>401</c:v>
                </c:pt>
                <c:pt idx="11">
                  <c:v>415</c:v>
                </c:pt>
                <c:pt idx="12">
                  <c:v>422</c:v>
                </c:pt>
                <c:pt idx="13">
                  <c:v>469</c:v>
                </c:pt>
                <c:pt idx="14">
                  <c:v>517</c:v>
                </c:pt>
                <c:pt idx="15">
                  <c:v>520</c:v>
                </c:pt>
                <c:pt idx="16">
                  <c:v>524</c:v>
                </c:pt>
                <c:pt idx="17">
                  <c:v>520</c:v>
                </c:pt>
                <c:pt idx="18">
                  <c:v>517</c:v>
                </c:pt>
                <c:pt idx="19">
                  <c:v>525</c:v>
                </c:pt>
                <c:pt idx="20">
                  <c:v>534</c:v>
                </c:pt>
                <c:pt idx="21">
                  <c:v>520</c:v>
                </c:pt>
                <c:pt idx="22">
                  <c:v>500</c:v>
                </c:pt>
                <c:pt idx="23">
                  <c:v>470</c:v>
                </c:pt>
                <c:pt idx="24">
                  <c:v>433</c:v>
                </c:pt>
                <c:pt idx="25">
                  <c:v>370</c:v>
                </c:pt>
                <c:pt idx="26">
                  <c:v>320</c:v>
                </c:pt>
                <c:pt idx="27">
                  <c:v>295</c:v>
                </c:pt>
                <c:pt idx="28">
                  <c:v>278</c:v>
                </c:pt>
                <c:pt idx="29">
                  <c:v>279</c:v>
                </c:pt>
                <c:pt idx="30">
                  <c:v>281</c:v>
                </c:pt>
                <c:pt idx="31">
                  <c:v>262</c:v>
                </c:pt>
                <c:pt idx="32">
                  <c:v>259</c:v>
                </c:pt>
                <c:pt idx="33">
                  <c:v>219</c:v>
                </c:pt>
                <c:pt idx="34">
                  <c:v>222</c:v>
                </c:pt>
                <c:pt idx="35">
                  <c:v>199</c:v>
                </c:pt>
                <c:pt idx="36">
                  <c:v>168</c:v>
                </c:pt>
                <c:pt idx="37">
                  <c:v>147</c:v>
                </c:pt>
                <c:pt idx="38">
                  <c:v>138</c:v>
                </c:pt>
                <c:pt idx="39">
                  <c:v>114</c:v>
                </c:pt>
                <c:pt idx="40">
                  <c:v>89</c:v>
                </c:pt>
                <c:pt idx="41">
                  <c:v>71</c:v>
                </c:pt>
                <c:pt idx="42">
                  <c:v>60.159500000000001</c:v>
                </c:pt>
                <c:pt idx="43">
                  <c:v>39.844999999999999</c:v>
                </c:pt>
                <c:pt idx="44">
                  <c:v>35.954999999999998</c:v>
                </c:pt>
                <c:pt idx="45">
                  <c:v>29.415400000000002</c:v>
                </c:pt>
                <c:pt idx="46">
                  <c:v>22.078699999999998</c:v>
                </c:pt>
                <c:pt idx="47">
                  <c:v>20.879399999999997</c:v>
                </c:pt>
                <c:pt idx="48">
                  <c:v>19.073914999999996</c:v>
                </c:pt>
                <c:pt idx="49">
                  <c:v>18.795307000000001</c:v>
                </c:pt>
                <c:pt idx="50">
                  <c:v>17.809200000000001</c:v>
                </c:pt>
                <c:pt idx="51">
                  <c:v>14.956416999999998</c:v>
                </c:pt>
                <c:pt idx="52">
                  <c:v>15.589129</c:v>
                </c:pt>
                <c:pt idx="53">
                  <c:v>16.452095</c:v>
                </c:pt>
                <c:pt idx="54">
                  <c:v>13.703153000000002</c:v>
                </c:pt>
                <c:pt idx="55">
                  <c:v>11.412563999999998</c:v>
                </c:pt>
                <c:pt idx="56">
                  <c:v>13.048257</c:v>
                </c:pt>
                <c:pt idx="57">
                  <c:v>13.345493999999999</c:v>
                </c:pt>
                <c:pt idx="58">
                  <c:v>9.9941980000000008</c:v>
                </c:pt>
                <c:pt idx="59">
                  <c:v>8.0091339999999995</c:v>
                </c:pt>
                <c:pt idx="60">
                  <c:v>9.017927000000002</c:v>
                </c:pt>
                <c:pt idx="61">
                  <c:v>8.2938369999999981</c:v>
                </c:pt>
                <c:pt idx="62">
                  <c:v>8.7611909999999984</c:v>
                </c:pt>
                <c:pt idx="63">
                  <c:v>9.4647450000000006</c:v>
                </c:pt>
                <c:pt idx="64">
                  <c:v>9.1828240000000019</c:v>
                </c:pt>
                <c:pt idx="65">
                  <c:v>9.1948690000000006</c:v>
                </c:pt>
                <c:pt idx="66">
                  <c:v>8.6559339999999985</c:v>
                </c:pt>
                <c:pt idx="67">
                  <c:v>8.2806299999999986</c:v>
                </c:pt>
                <c:pt idx="68">
                  <c:v>9.3312600000000003</c:v>
                </c:pt>
                <c:pt idx="69">
                  <c:v>9.3819290000000013</c:v>
                </c:pt>
                <c:pt idx="70">
                  <c:v>7.5080100000000005</c:v>
                </c:pt>
                <c:pt idx="71">
                  <c:v>6.8999770000000016</c:v>
                </c:pt>
                <c:pt idx="72">
                  <c:v>4.7986640000000005</c:v>
                </c:pt>
                <c:pt idx="73">
                  <c:v>4.5873449999999991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6D3-4A58-910F-094E25F1EE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36365552"/>
        <c:axId val="636365944"/>
      </c:lineChart>
      <c:lineChart>
        <c:grouping val="standard"/>
        <c:varyColors val="0"/>
        <c:ser>
          <c:idx val="0"/>
          <c:order val="2"/>
          <c:tx>
            <c:strRef>
              <c:f>'8. Jätevesipäästöt'!$B$150</c:f>
              <c:strCache>
                <c:ptCount val="1"/>
                <c:pt idx="0">
                  <c:v>Paperi ja kartongin tuotanto</c:v>
                </c:pt>
              </c:strCache>
            </c:strRef>
          </c:tx>
          <c:spPr>
            <a:ln>
              <a:solidFill>
                <a:sysClr val="windowText" lastClr="000000">
                  <a:lumMod val="65000"/>
                  <a:lumOff val="35000"/>
                </a:sysClr>
              </a:solidFill>
            </a:ln>
          </c:spPr>
          <c:marker>
            <c:symbol val="none"/>
          </c:marker>
          <c:cat>
            <c:strRef>
              <c:f>'[3]4 Vesipäästöt'!$A$7:$A$76</c:f>
              <c:strCache>
                <c:ptCount val="70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  <c:pt idx="69">
                  <c:v>2019</c:v>
                </c:pt>
              </c:strCache>
            </c:strRef>
          </c:cat>
          <c:val>
            <c:numRef>
              <c:f>'8. Jätevesipäästöt'!$B$151:$B$224</c:f>
              <c:numCache>
                <c:formatCode>#,##0</c:formatCode>
                <c:ptCount val="74"/>
                <c:pt idx="0">
                  <c:v>0.76500000000000001</c:v>
                </c:pt>
                <c:pt idx="1">
                  <c:v>0.88800000000000001</c:v>
                </c:pt>
                <c:pt idx="2">
                  <c:v>0.82799999999999996</c:v>
                </c:pt>
                <c:pt idx="3">
                  <c:v>0.93700000000000006</c:v>
                </c:pt>
                <c:pt idx="4">
                  <c:v>1.095</c:v>
                </c:pt>
                <c:pt idx="5">
                  <c:v>1.2909999999999999</c:v>
                </c:pt>
                <c:pt idx="6">
                  <c:v>1.379</c:v>
                </c:pt>
                <c:pt idx="7">
                  <c:v>1.5429999999999999</c:v>
                </c:pt>
                <c:pt idx="8">
                  <c:v>1.571</c:v>
                </c:pt>
                <c:pt idx="9">
                  <c:v>1.696</c:v>
                </c:pt>
                <c:pt idx="10">
                  <c:v>1.97</c:v>
                </c:pt>
                <c:pt idx="11">
                  <c:v>2.387</c:v>
                </c:pt>
                <c:pt idx="12">
                  <c:v>2.5150000000000001</c:v>
                </c:pt>
                <c:pt idx="13">
                  <c:v>2.738</c:v>
                </c:pt>
                <c:pt idx="14">
                  <c:v>2.9790000000000001</c:v>
                </c:pt>
                <c:pt idx="15">
                  <c:v>3.2050000000000001</c:v>
                </c:pt>
                <c:pt idx="16">
                  <c:v>3.2050000000000001</c:v>
                </c:pt>
                <c:pt idx="17">
                  <c:v>3.4609999999999999</c:v>
                </c:pt>
                <c:pt idx="18">
                  <c:v>3.3889999999999998</c:v>
                </c:pt>
                <c:pt idx="19">
                  <c:v>3.629</c:v>
                </c:pt>
                <c:pt idx="20">
                  <c:v>4.0599999999999996</c:v>
                </c:pt>
                <c:pt idx="21">
                  <c:v>4.4240000000000004</c:v>
                </c:pt>
                <c:pt idx="22">
                  <c:v>4.9649999999999999</c:v>
                </c:pt>
                <c:pt idx="23">
                  <c:v>5.4459999999999997</c:v>
                </c:pt>
                <c:pt idx="24">
                  <c:v>5.5149999999999997</c:v>
                </c:pt>
                <c:pt idx="25">
                  <c:v>3.9929999999999999</c:v>
                </c:pt>
                <c:pt idx="26">
                  <c:v>4.5490000000000004</c:v>
                </c:pt>
                <c:pt idx="27">
                  <c:v>4.62</c:v>
                </c:pt>
                <c:pt idx="28">
                  <c:v>5.14</c:v>
                </c:pt>
                <c:pt idx="29">
                  <c:v>5.7380000000000004</c:v>
                </c:pt>
                <c:pt idx="30">
                  <c:v>5.9189999999999996</c:v>
                </c:pt>
                <c:pt idx="31">
                  <c:v>6.1349999999999998</c:v>
                </c:pt>
                <c:pt idx="32">
                  <c:v>5.8949999999999996</c:v>
                </c:pt>
                <c:pt idx="33">
                  <c:v>6.3879999999999999</c:v>
                </c:pt>
                <c:pt idx="34">
                  <c:v>7.3179999999999996</c:v>
                </c:pt>
                <c:pt idx="35">
                  <c:v>7.4470000000000001</c:v>
                </c:pt>
                <c:pt idx="36">
                  <c:v>7.5490000000000004</c:v>
                </c:pt>
                <c:pt idx="37">
                  <c:v>8.0120000000000005</c:v>
                </c:pt>
                <c:pt idx="38">
                  <c:v>8.6539999999999999</c:v>
                </c:pt>
                <c:pt idx="39">
                  <c:v>8.7530000000000001</c:v>
                </c:pt>
                <c:pt idx="40">
                  <c:v>8.9659999999999993</c:v>
                </c:pt>
                <c:pt idx="41">
                  <c:v>8.7769999999999992</c:v>
                </c:pt>
                <c:pt idx="42">
                  <c:v>9.1582460000000001</c:v>
                </c:pt>
                <c:pt idx="43">
                  <c:v>9.9944989999999994</c:v>
                </c:pt>
                <c:pt idx="44">
                  <c:v>10.908614</c:v>
                </c:pt>
                <c:pt idx="45">
                  <c:v>10.935727</c:v>
                </c:pt>
                <c:pt idx="46">
                  <c:v>10.441503000000001</c:v>
                </c:pt>
                <c:pt idx="47">
                  <c:v>12.14866</c:v>
                </c:pt>
                <c:pt idx="48">
                  <c:v>12.702927000000001</c:v>
                </c:pt>
                <c:pt idx="49">
                  <c:v>12.947094999999999</c:v>
                </c:pt>
                <c:pt idx="50">
                  <c:v>13.508884999999999</c:v>
                </c:pt>
                <c:pt idx="51">
                  <c:v>12.502624000000001</c:v>
                </c:pt>
                <c:pt idx="52">
                  <c:v>12.787863</c:v>
                </c:pt>
                <c:pt idx="53">
                  <c:v>13.058434</c:v>
                </c:pt>
                <c:pt idx="54">
                  <c:v>14.036041000000001</c:v>
                </c:pt>
                <c:pt idx="55">
                  <c:v>12.390673</c:v>
                </c:pt>
                <c:pt idx="56">
                  <c:v>14.149399000000001</c:v>
                </c:pt>
                <c:pt idx="57">
                  <c:v>14.334885</c:v>
                </c:pt>
                <c:pt idx="58">
                  <c:v>13.125781999999999</c:v>
                </c:pt>
                <c:pt idx="59">
                  <c:v>10.601545</c:v>
                </c:pt>
                <c:pt idx="60">
                  <c:v>11.758670353999999</c:v>
                </c:pt>
                <c:pt idx="61">
                  <c:v>11.328812396000002</c:v>
                </c:pt>
                <c:pt idx="62">
                  <c:v>10.694480619999998</c:v>
                </c:pt>
                <c:pt idx="63">
                  <c:v>10.591595653000001</c:v>
                </c:pt>
                <c:pt idx="64">
                  <c:v>10.408390410000001</c:v>
                </c:pt>
                <c:pt idx="65">
                  <c:v>10.318847620000001</c:v>
                </c:pt>
                <c:pt idx="66">
                  <c:v>10.1449715</c:v>
                </c:pt>
                <c:pt idx="67">
                  <c:v>10.27667973</c:v>
                </c:pt>
                <c:pt idx="68">
                  <c:v>10.544081848999999</c:v>
                </c:pt>
                <c:pt idx="69">
                  <c:v>9.7244698410000012</c:v>
                </c:pt>
                <c:pt idx="70">
                  <c:v>8.1921699500000003</c:v>
                </c:pt>
                <c:pt idx="71">
                  <c:v>8.6587243500000017</c:v>
                </c:pt>
                <c:pt idx="72">
                  <c:v>7.207494788</c:v>
                </c:pt>
                <c:pt idx="73">
                  <c:v>6.284652863999999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6D3-4A58-910F-094E25F1EE46}"/>
            </c:ext>
          </c:extLst>
        </c:ser>
        <c:ser>
          <c:idx val="1"/>
          <c:order val="3"/>
          <c:tx>
            <c:strRef>
              <c:f>'8. Jätevesipäästöt'!$C$150</c:f>
              <c:strCache>
                <c:ptCount val="1"/>
                <c:pt idx="0">
                  <c:v>Sellun tuotanto</c:v>
                </c:pt>
              </c:strCache>
            </c:strRef>
          </c:tx>
          <c:spPr>
            <a:ln>
              <a:solidFill>
                <a:srgbClr val="92D050"/>
              </a:solidFill>
            </a:ln>
          </c:spPr>
          <c:marker>
            <c:symbol val="none"/>
          </c:marker>
          <c:cat>
            <c:strRef>
              <c:f>'[3]4 Vesipäästöt'!$A$7:$A$76</c:f>
              <c:strCache>
                <c:ptCount val="70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  <c:pt idx="69">
                  <c:v>2019</c:v>
                </c:pt>
              </c:strCache>
            </c:strRef>
          </c:cat>
          <c:val>
            <c:numRef>
              <c:f>'8. Jätevesipäästöt'!$C$151:$C$224</c:f>
              <c:numCache>
                <c:formatCode>#,##0</c:formatCode>
                <c:ptCount val="74"/>
                <c:pt idx="0">
                  <c:v>1.194</c:v>
                </c:pt>
                <c:pt idx="1">
                  <c:v>1.383</c:v>
                </c:pt>
                <c:pt idx="2">
                  <c:v>1.1559999999999999</c:v>
                </c:pt>
                <c:pt idx="3">
                  <c:v>1.135</c:v>
                </c:pt>
                <c:pt idx="4">
                  <c:v>1.5820000000000001</c:v>
                </c:pt>
                <c:pt idx="5">
                  <c:v>1.8180000000000001</c:v>
                </c:pt>
                <c:pt idx="6">
                  <c:v>1.851</c:v>
                </c:pt>
                <c:pt idx="7">
                  <c:v>2.0619999999999998</c:v>
                </c:pt>
                <c:pt idx="8">
                  <c:v>2.0649999999999999</c:v>
                </c:pt>
                <c:pt idx="9">
                  <c:v>2.1480000000000001</c:v>
                </c:pt>
                <c:pt idx="10">
                  <c:v>2.283096</c:v>
                </c:pt>
                <c:pt idx="11">
                  <c:v>2.6136879999999998</c:v>
                </c:pt>
                <c:pt idx="12">
                  <c:v>2.700259</c:v>
                </c:pt>
                <c:pt idx="13">
                  <c:v>2.9511150000000002</c:v>
                </c:pt>
                <c:pt idx="14">
                  <c:v>3.271706</c:v>
                </c:pt>
                <c:pt idx="15">
                  <c:v>3.3930210000000001</c:v>
                </c:pt>
                <c:pt idx="16">
                  <c:v>3.4787460000000001</c:v>
                </c:pt>
                <c:pt idx="17">
                  <c:v>3.578287</c:v>
                </c:pt>
                <c:pt idx="18">
                  <c:v>3.710925</c:v>
                </c:pt>
                <c:pt idx="19">
                  <c:v>3.895886</c:v>
                </c:pt>
                <c:pt idx="20">
                  <c:v>3.9045230000000002</c:v>
                </c:pt>
                <c:pt idx="21">
                  <c:v>3.6483979999999998</c:v>
                </c:pt>
                <c:pt idx="22">
                  <c:v>3.7972549999999998</c:v>
                </c:pt>
                <c:pt idx="23">
                  <c:v>3.932388</c:v>
                </c:pt>
                <c:pt idx="24">
                  <c:v>3.8289469999999999</c:v>
                </c:pt>
                <c:pt idx="25">
                  <c:v>3.138366</c:v>
                </c:pt>
                <c:pt idx="26">
                  <c:v>3.253749</c:v>
                </c:pt>
                <c:pt idx="27">
                  <c:v>3.0136250000000002</c:v>
                </c:pt>
                <c:pt idx="28">
                  <c:v>3.5813009999999998</c:v>
                </c:pt>
                <c:pt idx="29">
                  <c:v>4.2452629999999996</c:v>
                </c:pt>
                <c:pt idx="30">
                  <c:v>4.3110419999999996</c:v>
                </c:pt>
                <c:pt idx="31">
                  <c:v>4.2501860000000002</c:v>
                </c:pt>
                <c:pt idx="32">
                  <c:v>3.7937780000000001</c:v>
                </c:pt>
                <c:pt idx="33">
                  <c:v>4.0782389999999999</c:v>
                </c:pt>
                <c:pt idx="34">
                  <c:v>4.4681430000000004</c:v>
                </c:pt>
                <c:pt idx="35">
                  <c:v>4.4823700000000004</c:v>
                </c:pt>
                <c:pt idx="36">
                  <c:v>4.5146639999999998</c:v>
                </c:pt>
                <c:pt idx="37">
                  <c:v>4.8303789999999998</c:v>
                </c:pt>
                <c:pt idx="38">
                  <c:v>5.1427250000000004</c:v>
                </c:pt>
                <c:pt idx="39">
                  <c:v>5.3162649999999996</c:v>
                </c:pt>
                <c:pt idx="40">
                  <c:v>4.9715429999999996</c:v>
                </c:pt>
                <c:pt idx="41">
                  <c:v>4.7417360000000004</c:v>
                </c:pt>
                <c:pt idx="42">
                  <c:v>4.9134500000000001</c:v>
                </c:pt>
                <c:pt idx="43">
                  <c:v>5.46509</c:v>
                </c:pt>
                <c:pt idx="44">
                  <c:v>5.8436709999999996</c:v>
                </c:pt>
                <c:pt idx="45">
                  <c:v>5.7823229999999999</c:v>
                </c:pt>
                <c:pt idx="46">
                  <c:v>5.7355309999999999</c:v>
                </c:pt>
                <c:pt idx="47">
                  <c:v>6.6195089999999999</c:v>
                </c:pt>
                <c:pt idx="48">
                  <c:v>6.7176499999999999</c:v>
                </c:pt>
                <c:pt idx="49">
                  <c:v>6.9768660000000002</c:v>
                </c:pt>
                <c:pt idx="50">
                  <c:v>7.1006859999999996</c:v>
                </c:pt>
                <c:pt idx="51">
                  <c:v>6.5475029999999999</c:v>
                </c:pt>
                <c:pt idx="52">
                  <c:v>7.1431040000000001</c:v>
                </c:pt>
                <c:pt idx="53">
                  <c:v>7.350409</c:v>
                </c:pt>
                <c:pt idx="54">
                  <c:v>7.7825829999999998</c:v>
                </c:pt>
                <c:pt idx="55">
                  <c:v>6.7730699999999997</c:v>
                </c:pt>
                <c:pt idx="56">
                  <c:v>7.9459229999999996</c:v>
                </c:pt>
                <c:pt idx="57">
                  <c:v>7.6991100000000001</c:v>
                </c:pt>
                <c:pt idx="58">
                  <c:v>7.1590769999999999</c:v>
                </c:pt>
                <c:pt idx="59">
                  <c:v>5.5181420000000001</c:v>
                </c:pt>
                <c:pt idx="60">
                  <c:v>6.733492</c:v>
                </c:pt>
                <c:pt idx="61">
                  <c:v>6.7481145999999992</c:v>
                </c:pt>
                <c:pt idx="62">
                  <c:v>6.8258166000000005</c:v>
                </c:pt>
                <c:pt idx="63">
                  <c:v>7.0729266999999991</c:v>
                </c:pt>
                <c:pt idx="64">
                  <c:v>7.0064124000000003</c:v>
                </c:pt>
                <c:pt idx="65">
                  <c:v>7.1266010999999994</c:v>
                </c:pt>
                <c:pt idx="66">
                  <c:v>7.4591517000000005</c:v>
                </c:pt>
                <c:pt idx="67">
                  <c:v>7.7025960000000007</c:v>
                </c:pt>
                <c:pt idx="68">
                  <c:v>8.151888099999999</c:v>
                </c:pt>
                <c:pt idx="69">
                  <c:v>8.3201096000000003</c:v>
                </c:pt>
                <c:pt idx="70">
                  <c:v>7.6806825999999999</c:v>
                </c:pt>
                <c:pt idx="71">
                  <c:v>8.3156961000000003</c:v>
                </c:pt>
                <c:pt idx="72">
                  <c:v>7.0393020999999996</c:v>
                </c:pt>
                <c:pt idx="73">
                  <c:v>7.0008032999999985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6D3-4A58-910F-094E25F1EE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00306544"/>
        <c:axId val="700304248"/>
      </c:lineChart>
      <c:catAx>
        <c:axId val="636365552"/>
        <c:scaling>
          <c:orientation val="minMax"/>
        </c:scaling>
        <c:delete val="0"/>
        <c:axPos val="b"/>
        <c:numFmt formatCode="General" sourceLinked="1"/>
        <c:majorTickMark val="out"/>
        <c:minorTickMark val="in"/>
        <c:tickLblPos val="nextTo"/>
        <c:spPr>
          <a:ln>
            <a:solidFill>
              <a:sysClr val="window" lastClr="FFFFFF">
                <a:lumMod val="65000"/>
              </a:sysClr>
            </a:solidFill>
          </a:ln>
        </c:spPr>
        <c:crossAx val="636365944"/>
        <c:crosses val="autoZero"/>
        <c:auto val="1"/>
        <c:lblAlgn val="ctr"/>
        <c:lblOffset val="100"/>
        <c:tickLblSkip val="4"/>
        <c:tickMarkSkip val="2"/>
        <c:noMultiLvlLbl val="0"/>
      </c:catAx>
      <c:valAx>
        <c:axId val="636365944"/>
        <c:scaling>
          <c:orientation val="minMax"/>
          <c:max val="600"/>
        </c:scaling>
        <c:delete val="0"/>
        <c:axPos val="l"/>
        <c:majorGridlines>
          <c:spPr>
            <a:ln>
              <a:solidFill>
                <a:sysClr val="window" lastClr="FFFFFF">
                  <a:lumMod val="65000"/>
                </a:sysClr>
              </a:solidFill>
            </a:ln>
          </c:spPr>
        </c:majorGridlines>
        <c:minorGridlines/>
        <c:numFmt formatCode="##0" sourceLinked="0"/>
        <c:majorTickMark val="out"/>
        <c:minorTickMark val="none"/>
        <c:tickLblPos val="nextTo"/>
        <c:spPr>
          <a:ln>
            <a:solidFill>
              <a:sysClr val="window" lastClr="FFFFFF">
                <a:lumMod val="65000"/>
              </a:sysClr>
            </a:solidFill>
          </a:ln>
        </c:spPr>
        <c:crossAx val="636365552"/>
        <c:crosses val="autoZero"/>
        <c:crossBetween val="midCat"/>
        <c:minorUnit val="50"/>
      </c:valAx>
      <c:valAx>
        <c:axId val="700304248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700306544"/>
        <c:crosses val="max"/>
        <c:crossBetween val="between"/>
        <c:majorUnit val="3"/>
      </c:valAx>
      <c:catAx>
        <c:axId val="7003065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00304248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34393467430527586"/>
          <c:y val="9.665558471857684E-2"/>
          <c:w val="0.60372056359197257"/>
          <c:h val="0.1516846505297948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>
          <a:solidFill>
            <a:srgbClr val="59594A"/>
          </a:solidFill>
          <a:latin typeface="+mn-lt"/>
        </a:defRPr>
      </a:pPr>
      <a:endParaRPr lang="fi-FI"/>
    </a:p>
  </c:txPr>
  <c:externalData r:id="rId2">
    <c:autoUpdate val="1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441529990502406E-2"/>
          <c:y val="0.10192645822184848"/>
          <c:w val="0.87523002358966173"/>
          <c:h val="0.82115842315827026"/>
        </c:manualLayout>
      </c:layout>
      <c:barChart>
        <c:barDir val="col"/>
        <c:grouping val="stacked"/>
        <c:varyColors val="0"/>
        <c:ser>
          <c:idx val="1"/>
          <c:order val="1"/>
          <c:tx>
            <c:strRef>
              <c:f>'9. COD-päästöt'!$C$5</c:f>
              <c:strCache>
                <c:ptCount val="1"/>
                <c:pt idx="0">
                  <c:v>COD (kemiallinen hapenkulutus)</c:v>
                </c:pt>
              </c:strCache>
            </c:strRef>
          </c:tx>
          <c:spPr>
            <a:solidFill>
              <a:srgbClr val="84BD00"/>
            </a:solidFill>
          </c:spPr>
          <c:invertIfNegative val="0"/>
          <c:cat>
            <c:strRef>
              <c:f>'9. COD-päästöt'!$A$99:$A$130</c:f>
              <c:strCache>
                <c:ptCount val="3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  <c:pt idx="27">
                  <c:v>2019</c:v>
                </c:pt>
                <c:pt idx="28">
                  <c:v>2020</c:v>
                </c:pt>
                <c:pt idx="29">
                  <c:v>2021</c:v>
                </c:pt>
                <c:pt idx="30">
                  <c:v>2022</c:v>
                </c:pt>
                <c:pt idx="31">
                  <c:v>2023</c:v>
                </c:pt>
              </c:strCache>
            </c:strRef>
          </c:cat>
          <c:val>
            <c:numRef>
              <c:f>'9. COD-päästöt'!$C$99:$C$130</c:f>
              <c:numCache>
                <c:formatCode>#,##0</c:formatCode>
                <c:ptCount val="32"/>
                <c:pt idx="0">
                  <c:v>328.1841</c:v>
                </c:pt>
                <c:pt idx="1">
                  <c:v>274.58800000000002</c:v>
                </c:pt>
                <c:pt idx="2">
                  <c:v>268.1105</c:v>
                </c:pt>
                <c:pt idx="3">
                  <c:v>255.5821</c:v>
                </c:pt>
                <c:pt idx="4">
                  <c:v>212.68859999999998</c:v>
                </c:pt>
                <c:pt idx="5">
                  <c:v>226.53220000000002</c:v>
                </c:pt>
                <c:pt idx="6">
                  <c:v>217.07795599999997</c:v>
                </c:pt>
                <c:pt idx="7">
                  <c:v>205.267054</c:v>
                </c:pt>
                <c:pt idx="8">
                  <c:v>199.36860000000004</c:v>
                </c:pt>
                <c:pt idx="9">
                  <c:v>178.24569199999999</c:v>
                </c:pt>
                <c:pt idx="10">
                  <c:v>182.35386199999999</c:v>
                </c:pt>
                <c:pt idx="11">
                  <c:v>189.09534699999998</c:v>
                </c:pt>
                <c:pt idx="12">
                  <c:v>181.71857800000001</c:v>
                </c:pt>
                <c:pt idx="13">
                  <c:v>155.14013199999999</c:v>
                </c:pt>
                <c:pt idx="14">
                  <c:v>179.36711600000001</c:v>
                </c:pt>
                <c:pt idx="15">
                  <c:v>179.18972600000001</c:v>
                </c:pt>
                <c:pt idx="16">
                  <c:v>160.59275200000005</c:v>
                </c:pt>
                <c:pt idx="17">
                  <c:v>123.74457799999999</c:v>
                </c:pt>
                <c:pt idx="18">
                  <c:v>148.60351700000001</c:v>
                </c:pt>
                <c:pt idx="19">
                  <c:v>143.77219400000001</c:v>
                </c:pt>
                <c:pt idx="20">
                  <c:v>134.77358099999998</c:v>
                </c:pt>
                <c:pt idx="21">
                  <c:v>137.688255</c:v>
                </c:pt>
                <c:pt idx="22">
                  <c:v>135.42264300000002</c:v>
                </c:pt>
                <c:pt idx="23">
                  <c:v>136.03686999999999</c:v>
                </c:pt>
                <c:pt idx="24">
                  <c:v>138.31643299999999</c:v>
                </c:pt>
                <c:pt idx="25">
                  <c:v>137.87859000000003</c:v>
                </c:pt>
                <c:pt idx="26">
                  <c:v>138.29874099999998</c:v>
                </c:pt>
                <c:pt idx="27">
                  <c:v>139.653774</c:v>
                </c:pt>
                <c:pt idx="28">
                  <c:v>131.82594400000002</c:v>
                </c:pt>
                <c:pt idx="29">
                  <c:v>129.970033</c:v>
                </c:pt>
                <c:pt idx="30">
                  <c:v>110.34052899999999</c:v>
                </c:pt>
                <c:pt idx="31">
                  <c:v>104.21275799999999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14-40AF-9288-F327A6BAD2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6"/>
        <c:overlap val="100"/>
        <c:axId val="636365552"/>
        <c:axId val="636365944"/>
      </c:barChart>
      <c:lineChart>
        <c:grouping val="standard"/>
        <c:varyColors val="0"/>
        <c:ser>
          <c:idx val="0"/>
          <c:order val="0"/>
          <c:tx>
            <c:strRef>
              <c:f>'9. COD-päästöt'!$B$5</c:f>
              <c:strCache>
                <c:ptCount val="1"/>
                <c:pt idx="0">
                  <c:v>Sellun, paperin ja kartongin tuotanto</c:v>
                </c:pt>
              </c:strCache>
            </c:strRef>
          </c:tx>
          <c:spPr>
            <a:ln>
              <a:solidFill>
                <a:sysClr val="windowText" lastClr="000000">
                  <a:lumMod val="65000"/>
                  <a:lumOff val="35000"/>
                </a:sysClr>
              </a:solidFill>
            </a:ln>
          </c:spPr>
          <c:marker>
            <c:symbol val="none"/>
          </c:marker>
          <c:val>
            <c:numRef>
              <c:f>'9. COD-päästöt'!$B$99:$B$130</c:f>
              <c:numCache>
                <c:formatCode>#,##0</c:formatCode>
                <c:ptCount val="32"/>
                <c:pt idx="0">
                  <c:v>14.071695999999999</c:v>
                </c:pt>
                <c:pt idx="1">
                  <c:v>15.459588999999999</c:v>
                </c:pt>
                <c:pt idx="2">
                  <c:v>16.752285000000001</c:v>
                </c:pt>
                <c:pt idx="3">
                  <c:v>16.718050000000002</c:v>
                </c:pt>
                <c:pt idx="4">
                  <c:v>16.177033999999999</c:v>
                </c:pt>
                <c:pt idx="5">
                  <c:v>18.768169</c:v>
                </c:pt>
                <c:pt idx="6">
                  <c:v>19.420577000000002</c:v>
                </c:pt>
                <c:pt idx="7">
                  <c:v>19.923960999999998</c:v>
                </c:pt>
                <c:pt idx="8">
                  <c:v>20.609570999999999</c:v>
                </c:pt>
                <c:pt idx="9">
                  <c:v>19.050127</c:v>
                </c:pt>
                <c:pt idx="10">
                  <c:v>19.930966999999999</c:v>
                </c:pt>
                <c:pt idx="11">
                  <c:v>20.408843000000001</c:v>
                </c:pt>
                <c:pt idx="12">
                  <c:v>21.818624</c:v>
                </c:pt>
                <c:pt idx="13">
                  <c:v>19.163743</c:v>
                </c:pt>
                <c:pt idx="14">
                  <c:v>22.095321999999999</c:v>
                </c:pt>
                <c:pt idx="15">
                  <c:v>22.033995000000001</c:v>
                </c:pt>
                <c:pt idx="16">
                  <c:v>20.284859000000001</c:v>
                </c:pt>
                <c:pt idx="17">
                  <c:v>16.119686999999999</c:v>
                </c:pt>
                <c:pt idx="18">
                  <c:v>18.492162354000001</c:v>
                </c:pt>
                <c:pt idx="19">
                  <c:v>18.076926996000001</c:v>
                </c:pt>
                <c:pt idx="20">
                  <c:v>17.52029722</c:v>
                </c:pt>
                <c:pt idx="21">
                  <c:v>17.664522352999999</c:v>
                </c:pt>
                <c:pt idx="22">
                  <c:v>17.414802810000001</c:v>
                </c:pt>
                <c:pt idx="23">
                  <c:v>17.445448719999998</c:v>
                </c:pt>
                <c:pt idx="24">
                  <c:v>17.6041232</c:v>
                </c:pt>
                <c:pt idx="25">
                  <c:v>17.979275730000001</c:v>
                </c:pt>
                <c:pt idx="26">
                  <c:v>18.695969949000002</c:v>
                </c:pt>
                <c:pt idx="27">
                  <c:v>18.044579441</c:v>
                </c:pt>
                <c:pt idx="28">
                  <c:v>15.872852550000001</c:v>
                </c:pt>
                <c:pt idx="29">
                  <c:v>16.974420450000004</c:v>
                </c:pt>
                <c:pt idx="30">
                  <c:v>14.246796888</c:v>
                </c:pt>
                <c:pt idx="31">
                  <c:v>13.285456163999998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114-40AF-9288-F327A6BAD2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43780112"/>
        <c:axId val="843780440"/>
      </c:lineChart>
      <c:catAx>
        <c:axId val="636365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36365944"/>
        <c:crosses val="autoZero"/>
        <c:auto val="1"/>
        <c:lblAlgn val="ctr"/>
        <c:lblOffset val="100"/>
        <c:tickLblSkip val="2"/>
        <c:noMultiLvlLbl val="0"/>
      </c:catAx>
      <c:valAx>
        <c:axId val="636365944"/>
        <c:scaling>
          <c:orientation val="minMax"/>
          <c:max val="500"/>
        </c:scaling>
        <c:delete val="0"/>
        <c:axPos val="l"/>
        <c:majorGridlines/>
        <c:numFmt formatCode="##0" sourceLinked="0"/>
        <c:majorTickMark val="out"/>
        <c:minorTickMark val="none"/>
        <c:tickLblPos val="nextTo"/>
        <c:crossAx val="636365552"/>
        <c:crosses val="autoZero"/>
        <c:crossBetween val="between"/>
      </c:valAx>
      <c:valAx>
        <c:axId val="843780440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843780112"/>
        <c:crosses val="max"/>
        <c:crossBetween val="between"/>
      </c:valAx>
      <c:catAx>
        <c:axId val="8437801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43780440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8.9564991795794455E-2"/>
          <c:y val="8.6594640786180802E-2"/>
          <c:w val="0.83170158929106908"/>
          <c:h val="0.1442091303069146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>
          <a:solidFill>
            <a:srgbClr val="59594A"/>
          </a:solidFill>
          <a:latin typeface="+mn-lt"/>
        </a:defRPr>
      </a:pPr>
      <a:endParaRPr lang="fi-FI"/>
    </a:p>
  </c:txPr>
  <c:externalData r:id="rId2">
    <c:autoUpdate val="1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7473442958722466E-2"/>
          <c:y val="0.1019263848849495"/>
          <c:w val="0.87523002358966173"/>
          <c:h val="0.82115842315827026"/>
        </c:manualLayout>
      </c:layout>
      <c:barChart>
        <c:barDir val="col"/>
        <c:grouping val="stacked"/>
        <c:varyColors val="0"/>
        <c:ser>
          <c:idx val="1"/>
          <c:order val="1"/>
          <c:tx>
            <c:strRef>
              <c:f>'10. Ravinnepäästöt'!$C$5</c:f>
              <c:strCache>
                <c:ptCount val="1"/>
                <c:pt idx="0">
                  <c:v>Typpi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'10. Ravinnepäästöt'!$A$99:$A$130</c:f>
              <c:strCache>
                <c:ptCount val="3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  <c:pt idx="27">
                  <c:v>2019</c:v>
                </c:pt>
                <c:pt idx="28">
                  <c:v>2020</c:v>
                </c:pt>
                <c:pt idx="29">
                  <c:v>2021</c:v>
                </c:pt>
                <c:pt idx="30">
                  <c:v>2022</c:v>
                </c:pt>
                <c:pt idx="31">
                  <c:v>2023</c:v>
                </c:pt>
              </c:strCache>
            </c:strRef>
          </c:cat>
          <c:val>
            <c:numRef>
              <c:f>'10. Ravinnepäästöt'!$C$99:$C$130</c:f>
              <c:numCache>
                <c:formatCode>#\ ##0.0</c:formatCode>
                <c:ptCount val="32"/>
                <c:pt idx="0">
                  <c:v>3.3250599999999997</c:v>
                </c:pt>
                <c:pt idx="1">
                  <c:v>2.9381300000000001</c:v>
                </c:pt>
                <c:pt idx="2">
                  <c:v>3.0735980000000001</c:v>
                </c:pt>
                <c:pt idx="3">
                  <c:v>3.14676</c:v>
                </c:pt>
                <c:pt idx="4">
                  <c:v>2.5752300000000004</c:v>
                </c:pt>
                <c:pt idx="5">
                  <c:v>2.7090300000000003</c:v>
                </c:pt>
                <c:pt idx="6">
                  <c:v>2.7855009999999996</c:v>
                </c:pt>
                <c:pt idx="7">
                  <c:v>2.8108029999999999</c:v>
                </c:pt>
                <c:pt idx="8">
                  <c:v>2.40645</c:v>
                </c:pt>
                <c:pt idx="9">
                  <c:v>2.6727430000000001</c:v>
                </c:pt>
                <c:pt idx="10">
                  <c:v>2.5169899999999998</c:v>
                </c:pt>
                <c:pt idx="11">
                  <c:v>2.5344560000000005</c:v>
                </c:pt>
                <c:pt idx="12">
                  <c:v>2.5454160000000003</c:v>
                </c:pt>
                <c:pt idx="13">
                  <c:v>2.4641059999999997</c:v>
                </c:pt>
                <c:pt idx="14">
                  <c:v>2.7125749999999997</c:v>
                </c:pt>
                <c:pt idx="15">
                  <c:v>2.6272200000000008</c:v>
                </c:pt>
                <c:pt idx="16">
                  <c:v>2.2689020000000006</c:v>
                </c:pt>
                <c:pt idx="17">
                  <c:v>1.9712489999999996</c:v>
                </c:pt>
                <c:pt idx="18">
                  <c:v>2.2574830000000001</c:v>
                </c:pt>
                <c:pt idx="19">
                  <c:v>2.2174760000000004</c:v>
                </c:pt>
                <c:pt idx="20">
                  <c:v>2.1803750000000002</c:v>
                </c:pt>
                <c:pt idx="21">
                  <c:v>2.3011550000000001</c:v>
                </c:pt>
                <c:pt idx="22">
                  <c:v>2.1846680000000003</c:v>
                </c:pt>
                <c:pt idx="23">
                  <c:v>1.8784509999999996</c:v>
                </c:pt>
                <c:pt idx="24">
                  <c:v>1.9838929999999997</c:v>
                </c:pt>
                <c:pt idx="25">
                  <c:v>1.9222189999999999</c:v>
                </c:pt>
                <c:pt idx="26">
                  <c:v>2.1066180000000001</c:v>
                </c:pt>
                <c:pt idx="27">
                  <c:v>2.0613700000000001</c:v>
                </c:pt>
                <c:pt idx="28">
                  <c:v>1.9049440000000002</c:v>
                </c:pt>
                <c:pt idx="29">
                  <c:v>1.7893899999999998</c:v>
                </c:pt>
                <c:pt idx="30">
                  <c:v>1.7525200000000001</c:v>
                </c:pt>
                <c:pt idx="31">
                  <c:v>1.6136259999999998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44-46A3-8422-9BF275BDA3AA}"/>
            </c:ext>
          </c:extLst>
        </c:ser>
        <c:ser>
          <c:idx val="2"/>
          <c:order val="2"/>
          <c:tx>
            <c:strRef>
              <c:f>'10. Ravinnepäästöt'!$D$5</c:f>
              <c:strCache>
                <c:ptCount val="1"/>
                <c:pt idx="0">
                  <c:v>Fosfori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'10. Ravinnepäästöt'!$A$99:$A$130</c:f>
              <c:strCache>
                <c:ptCount val="3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  <c:pt idx="27">
                  <c:v>2019</c:v>
                </c:pt>
                <c:pt idx="28">
                  <c:v>2020</c:v>
                </c:pt>
                <c:pt idx="29">
                  <c:v>2021</c:v>
                </c:pt>
                <c:pt idx="30">
                  <c:v>2022</c:v>
                </c:pt>
                <c:pt idx="31">
                  <c:v>2023</c:v>
                </c:pt>
              </c:strCache>
            </c:strRef>
          </c:cat>
          <c:val>
            <c:numRef>
              <c:f>'10. Ravinnepäästöt'!$D$99:$D$130</c:f>
              <c:numCache>
                <c:formatCode>#\ ##0.0</c:formatCode>
                <c:ptCount val="32"/>
                <c:pt idx="0">
                  <c:v>0.44972000000000001</c:v>
                </c:pt>
                <c:pt idx="1">
                  <c:v>0.37439999999999996</c:v>
                </c:pt>
                <c:pt idx="2">
                  <c:v>0.33479400000000004</c:v>
                </c:pt>
                <c:pt idx="3">
                  <c:v>0.31895000000000007</c:v>
                </c:pt>
                <c:pt idx="4">
                  <c:v>0.24765399999999996</c:v>
                </c:pt>
                <c:pt idx="5">
                  <c:v>0.22823100000000002</c:v>
                </c:pt>
                <c:pt idx="6">
                  <c:v>0.23341000000000001</c:v>
                </c:pt>
                <c:pt idx="7">
                  <c:v>0.22442400000000004</c:v>
                </c:pt>
                <c:pt idx="8">
                  <c:v>0.20142000000000002</c:v>
                </c:pt>
                <c:pt idx="9">
                  <c:v>0.206377</c:v>
                </c:pt>
                <c:pt idx="10">
                  <c:v>0.19234199999999999</c:v>
                </c:pt>
                <c:pt idx="11">
                  <c:v>0.20882699999999998</c:v>
                </c:pt>
                <c:pt idx="12">
                  <c:v>0.18229100000000004</c:v>
                </c:pt>
                <c:pt idx="13">
                  <c:v>0.16477900000000001</c:v>
                </c:pt>
                <c:pt idx="14">
                  <c:v>0.17614299999999994</c:v>
                </c:pt>
                <c:pt idx="15">
                  <c:v>0.17641000000000001</c:v>
                </c:pt>
                <c:pt idx="16">
                  <c:v>0.15678</c:v>
                </c:pt>
                <c:pt idx="17">
                  <c:v>0.12676200000000001</c:v>
                </c:pt>
                <c:pt idx="18">
                  <c:v>0.14592499999999994</c:v>
                </c:pt>
                <c:pt idx="19">
                  <c:v>0.15864100000000003</c:v>
                </c:pt>
                <c:pt idx="20">
                  <c:v>0.133379</c:v>
                </c:pt>
                <c:pt idx="21">
                  <c:v>0.12495599999999996</c:v>
                </c:pt>
                <c:pt idx="22">
                  <c:v>0.12695699999999996</c:v>
                </c:pt>
                <c:pt idx="23">
                  <c:v>0.12446299999999999</c:v>
                </c:pt>
                <c:pt idx="24">
                  <c:v>0.11619299999999998</c:v>
                </c:pt>
                <c:pt idx="25">
                  <c:v>0.11608800000000001</c:v>
                </c:pt>
                <c:pt idx="26">
                  <c:v>0.127356</c:v>
                </c:pt>
                <c:pt idx="27">
                  <c:v>0.12467000000000002</c:v>
                </c:pt>
                <c:pt idx="28">
                  <c:v>0.115249</c:v>
                </c:pt>
                <c:pt idx="29">
                  <c:v>0.10684800000000003</c:v>
                </c:pt>
                <c:pt idx="30">
                  <c:v>9.9084000000000005E-2</c:v>
                </c:pt>
                <c:pt idx="31">
                  <c:v>7.9602000000000006E-2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A44-46A3-8422-9BF275BDA3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6"/>
        <c:overlap val="100"/>
        <c:axId val="636365552"/>
        <c:axId val="636365944"/>
      </c:barChart>
      <c:lineChart>
        <c:grouping val="standard"/>
        <c:varyColors val="0"/>
        <c:ser>
          <c:idx val="0"/>
          <c:order val="0"/>
          <c:tx>
            <c:strRef>
              <c:f>'10. Ravinnepäästöt'!$B$5</c:f>
              <c:strCache>
                <c:ptCount val="1"/>
                <c:pt idx="0">
                  <c:v>Sellun, paperin ja kartongin tuotanto</c:v>
                </c:pt>
              </c:strCache>
            </c:strRef>
          </c:tx>
          <c:spPr>
            <a:ln>
              <a:solidFill>
                <a:srgbClr val="59594A"/>
              </a:solidFill>
            </a:ln>
          </c:spPr>
          <c:marker>
            <c:symbol val="none"/>
          </c:marker>
          <c:val>
            <c:numRef>
              <c:f>'10. Ravinnepäästöt'!$B$99:$B$130</c:f>
              <c:numCache>
                <c:formatCode>#,##0</c:formatCode>
                <c:ptCount val="32"/>
                <c:pt idx="0">
                  <c:v>14.071695999999999</c:v>
                </c:pt>
                <c:pt idx="1">
                  <c:v>15.459588999999999</c:v>
                </c:pt>
                <c:pt idx="2">
                  <c:v>16.752285000000001</c:v>
                </c:pt>
                <c:pt idx="3">
                  <c:v>16.718050000000002</c:v>
                </c:pt>
                <c:pt idx="4">
                  <c:v>16.177033999999999</c:v>
                </c:pt>
                <c:pt idx="5">
                  <c:v>18.768169</c:v>
                </c:pt>
                <c:pt idx="6">
                  <c:v>19.420577000000002</c:v>
                </c:pt>
                <c:pt idx="7">
                  <c:v>19.923960999999998</c:v>
                </c:pt>
                <c:pt idx="8">
                  <c:v>20.609570999999999</c:v>
                </c:pt>
                <c:pt idx="9">
                  <c:v>19.050127</c:v>
                </c:pt>
                <c:pt idx="10">
                  <c:v>19.930966999999999</c:v>
                </c:pt>
                <c:pt idx="11">
                  <c:v>20.408843000000001</c:v>
                </c:pt>
                <c:pt idx="12">
                  <c:v>21.818624</c:v>
                </c:pt>
                <c:pt idx="13">
                  <c:v>19.163743</c:v>
                </c:pt>
                <c:pt idx="14">
                  <c:v>22.095321999999999</c:v>
                </c:pt>
                <c:pt idx="15">
                  <c:v>22.033995000000001</c:v>
                </c:pt>
                <c:pt idx="16">
                  <c:v>20.284859000000001</c:v>
                </c:pt>
                <c:pt idx="17">
                  <c:v>16.119686999999999</c:v>
                </c:pt>
                <c:pt idx="18">
                  <c:v>18.492162354000001</c:v>
                </c:pt>
                <c:pt idx="19">
                  <c:v>18.076926996000001</c:v>
                </c:pt>
                <c:pt idx="20">
                  <c:v>17.520297220000003</c:v>
                </c:pt>
                <c:pt idx="21">
                  <c:v>17.664522352999999</c:v>
                </c:pt>
                <c:pt idx="22">
                  <c:v>17.414802809999998</c:v>
                </c:pt>
                <c:pt idx="23">
                  <c:v>17.445448719999998</c:v>
                </c:pt>
                <c:pt idx="24">
                  <c:v>17.6041232</c:v>
                </c:pt>
                <c:pt idx="25">
                  <c:v>17.979275730000001</c:v>
                </c:pt>
                <c:pt idx="26">
                  <c:v>18.695969949000002</c:v>
                </c:pt>
                <c:pt idx="27">
                  <c:v>18.044579441</c:v>
                </c:pt>
                <c:pt idx="28">
                  <c:v>15.872852549999999</c:v>
                </c:pt>
                <c:pt idx="29">
                  <c:v>16.97442045</c:v>
                </c:pt>
                <c:pt idx="30">
                  <c:v>14.246796887999999</c:v>
                </c:pt>
                <c:pt idx="31">
                  <c:v>13.285456163999998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A44-46A3-8422-9BF275BDA3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43780112"/>
        <c:axId val="843780440"/>
      </c:lineChart>
      <c:catAx>
        <c:axId val="636365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36365944"/>
        <c:crosses val="autoZero"/>
        <c:auto val="1"/>
        <c:lblAlgn val="ctr"/>
        <c:lblOffset val="100"/>
        <c:tickLblSkip val="2"/>
        <c:noMultiLvlLbl val="0"/>
      </c:catAx>
      <c:valAx>
        <c:axId val="636365944"/>
        <c:scaling>
          <c:orientation val="minMax"/>
          <c:max val="6"/>
        </c:scaling>
        <c:delete val="0"/>
        <c:axPos val="l"/>
        <c:majorGridlines/>
        <c:minorGridlines/>
        <c:numFmt formatCode="##0" sourceLinked="0"/>
        <c:majorTickMark val="out"/>
        <c:minorTickMark val="none"/>
        <c:tickLblPos val="nextTo"/>
        <c:crossAx val="636365552"/>
        <c:crosses val="autoZero"/>
        <c:crossBetween val="between"/>
        <c:majorUnit val="1"/>
        <c:minorUnit val="0.5"/>
      </c:valAx>
      <c:valAx>
        <c:axId val="843780440"/>
        <c:scaling>
          <c:orientation val="minMax"/>
          <c:max val="24"/>
          <c:min val="0"/>
        </c:scaling>
        <c:delete val="0"/>
        <c:axPos val="r"/>
        <c:numFmt formatCode="#,##0" sourceLinked="1"/>
        <c:majorTickMark val="out"/>
        <c:minorTickMark val="none"/>
        <c:tickLblPos val="nextTo"/>
        <c:crossAx val="843780112"/>
        <c:crosses val="max"/>
        <c:crossBetween val="between"/>
        <c:majorUnit val="4"/>
      </c:valAx>
      <c:catAx>
        <c:axId val="8437801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43780440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10332645821877988"/>
          <c:y val="7.9308692970755698E-2"/>
          <c:w val="0.83170158929106908"/>
          <c:h val="0.1442091303069146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>
          <a:solidFill>
            <a:srgbClr val="59594A"/>
          </a:solidFill>
          <a:latin typeface="+mn-lt"/>
        </a:defRPr>
      </a:pPr>
      <a:endParaRPr lang="fi-FI"/>
    </a:p>
  </c:txPr>
  <c:externalData r:id="rId2">
    <c:autoUpdate val="1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441529990502406E-2"/>
          <c:y val="0.10192645822184848"/>
          <c:w val="0.87523002358966173"/>
          <c:h val="0.82115842315827026"/>
        </c:manualLayout>
      </c:layout>
      <c:barChart>
        <c:barDir val="col"/>
        <c:grouping val="stacked"/>
        <c:varyColors val="0"/>
        <c:ser>
          <c:idx val="1"/>
          <c:order val="1"/>
          <c:tx>
            <c:strRef>
              <c:f>'11. AOX-päästöt'!$C$5</c:f>
              <c:strCache>
                <c:ptCount val="1"/>
                <c:pt idx="0">
                  <c:v>AOX</c:v>
                </c:pt>
              </c:strCache>
            </c:strRef>
          </c:tx>
          <c:spPr>
            <a:solidFill>
              <a:srgbClr val="84BD00"/>
            </a:solidFill>
          </c:spPr>
          <c:invertIfNegative val="0"/>
          <c:cat>
            <c:strRef>
              <c:f>'11. AOX-päästöt'!$A$100:$A$132</c:f>
              <c:strCache>
                <c:ptCount val="33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  <c:pt idx="26">
                  <c:v>2017</c:v>
                </c:pt>
                <c:pt idx="27">
                  <c:v>2018</c:v>
                </c:pt>
                <c:pt idx="28">
                  <c:v>2019</c:v>
                </c:pt>
                <c:pt idx="29">
                  <c:v>2020</c:v>
                </c:pt>
                <c:pt idx="30">
                  <c:v>2021</c:v>
                </c:pt>
                <c:pt idx="31">
                  <c:v>2022</c:v>
                </c:pt>
                <c:pt idx="32">
                  <c:v>2023</c:v>
                </c:pt>
              </c:strCache>
            </c:strRef>
          </c:cat>
          <c:val>
            <c:numRef>
              <c:f>'11. AOX-päästöt'!$C$100:$C$132</c:f>
              <c:numCache>
                <c:formatCode>#\ ##0.0</c:formatCode>
                <c:ptCount val="33"/>
                <c:pt idx="0">
                  <c:v>7.2907529999999987</c:v>
                </c:pt>
                <c:pt idx="1">
                  <c:v>4.8741779999999997</c:v>
                </c:pt>
                <c:pt idx="2">
                  <c:v>2.9726880000000002</c:v>
                </c:pt>
                <c:pt idx="3">
                  <c:v>2.107434</c:v>
                </c:pt>
                <c:pt idx="4">
                  <c:v>1.7126330000000001</c:v>
                </c:pt>
                <c:pt idx="5">
                  <c:v>1.2907080000000002</c:v>
                </c:pt>
                <c:pt idx="6">
                  <c:v>1.3199679999999998</c:v>
                </c:pt>
                <c:pt idx="7">
                  <c:v>1.1439359999999998</c:v>
                </c:pt>
                <c:pt idx="8">
                  <c:v>1.1266660000000002</c:v>
                </c:pt>
                <c:pt idx="9">
                  <c:v>1.006804</c:v>
                </c:pt>
                <c:pt idx="10">
                  <c:v>0.94888700000000004</c:v>
                </c:pt>
                <c:pt idx="11">
                  <c:v>1.1094459999999999</c:v>
                </c:pt>
                <c:pt idx="12">
                  <c:v>1.1642490000000001</c:v>
                </c:pt>
                <c:pt idx="13">
                  <c:v>1.1802439999999998</c:v>
                </c:pt>
                <c:pt idx="14">
                  <c:v>1.0190919999999999</c:v>
                </c:pt>
                <c:pt idx="15">
                  <c:v>1.224704</c:v>
                </c:pt>
                <c:pt idx="16">
                  <c:v>1.2339500000000001</c:v>
                </c:pt>
                <c:pt idx="17">
                  <c:v>1.114565</c:v>
                </c:pt>
                <c:pt idx="18">
                  <c:v>0.81299999999999994</c:v>
                </c:pt>
                <c:pt idx="19">
                  <c:v>1.0387200000000003</c:v>
                </c:pt>
                <c:pt idx="20">
                  <c:v>1.1006500000000001</c:v>
                </c:pt>
                <c:pt idx="21">
                  <c:v>0.93289999999999984</c:v>
                </c:pt>
                <c:pt idx="22">
                  <c:v>0.83113999999999999</c:v>
                </c:pt>
                <c:pt idx="23">
                  <c:v>0.75141900000000006</c:v>
                </c:pt>
                <c:pt idx="24">
                  <c:v>0.75069999999999992</c:v>
                </c:pt>
                <c:pt idx="25">
                  <c:v>0.85660999999999987</c:v>
                </c:pt>
                <c:pt idx="26">
                  <c:v>0.81519999999999992</c:v>
                </c:pt>
                <c:pt idx="27">
                  <c:v>0.80084999999999995</c:v>
                </c:pt>
                <c:pt idx="28">
                  <c:v>0.85321000000000002</c:v>
                </c:pt>
                <c:pt idx="29">
                  <c:v>0.79983000000000004</c:v>
                </c:pt>
                <c:pt idx="30">
                  <c:v>0.77246100000000006</c:v>
                </c:pt>
                <c:pt idx="31">
                  <c:v>0.68861899999999998</c:v>
                </c:pt>
                <c:pt idx="32">
                  <c:v>0.66974199999999995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5A-4773-AA40-E929A0542E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6"/>
        <c:overlap val="100"/>
        <c:axId val="636365552"/>
        <c:axId val="636365944"/>
      </c:barChart>
      <c:lineChart>
        <c:grouping val="standard"/>
        <c:varyColors val="0"/>
        <c:ser>
          <c:idx val="0"/>
          <c:order val="0"/>
          <c:tx>
            <c:strRef>
              <c:f>'11. AOX-päästöt'!$B$5</c:f>
              <c:strCache>
                <c:ptCount val="1"/>
                <c:pt idx="0">
                  <c:v>Sellun tuotanto</c:v>
                </c:pt>
              </c:strCache>
            </c:strRef>
          </c:tx>
          <c:spPr>
            <a:ln>
              <a:solidFill>
                <a:srgbClr val="59594A"/>
              </a:solidFill>
            </a:ln>
          </c:spPr>
          <c:marker>
            <c:symbol val="none"/>
          </c:marker>
          <c:cat>
            <c:strRef>
              <c:f>'11. AOX-päästöt'!$A$100:$A$132</c:f>
              <c:strCache>
                <c:ptCount val="33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  <c:pt idx="26">
                  <c:v>2017</c:v>
                </c:pt>
                <c:pt idx="27">
                  <c:v>2018</c:v>
                </c:pt>
                <c:pt idx="28">
                  <c:v>2019</c:v>
                </c:pt>
                <c:pt idx="29">
                  <c:v>2020</c:v>
                </c:pt>
                <c:pt idx="30">
                  <c:v>2021</c:v>
                </c:pt>
                <c:pt idx="31">
                  <c:v>2022</c:v>
                </c:pt>
                <c:pt idx="32">
                  <c:v>2023</c:v>
                </c:pt>
              </c:strCache>
            </c:strRef>
          </c:cat>
          <c:val>
            <c:numRef>
              <c:f>'11. AOX-päästöt'!$B$100:$B$132</c:f>
              <c:numCache>
                <c:formatCode>#\ ##0.0</c:formatCode>
                <c:ptCount val="33"/>
                <c:pt idx="0">
                  <c:v>4.7417360000000004</c:v>
                </c:pt>
                <c:pt idx="1">
                  <c:v>4.9134500000000001</c:v>
                </c:pt>
                <c:pt idx="2">
                  <c:v>5.46509</c:v>
                </c:pt>
                <c:pt idx="3">
                  <c:v>5.8436709999999996</c:v>
                </c:pt>
                <c:pt idx="4">
                  <c:v>5.7823229999999999</c:v>
                </c:pt>
                <c:pt idx="5">
                  <c:v>5.7355309999999999</c:v>
                </c:pt>
                <c:pt idx="6">
                  <c:v>6.6195089999999999</c:v>
                </c:pt>
                <c:pt idx="7">
                  <c:v>6.7176499999999999</c:v>
                </c:pt>
                <c:pt idx="8">
                  <c:v>6.9768660000000002</c:v>
                </c:pt>
                <c:pt idx="9">
                  <c:v>7.1006859999999996</c:v>
                </c:pt>
                <c:pt idx="10">
                  <c:v>6.5475029999999999</c:v>
                </c:pt>
                <c:pt idx="11">
                  <c:v>7.1431040000000001</c:v>
                </c:pt>
                <c:pt idx="12">
                  <c:v>7.350409</c:v>
                </c:pt>
                <c:pt idx="13">
                  <c:v>7.7825829999999998</c:v>
                </c:pt>
                <c:pt idx="14">
                  <c:v>6.7730699999999997</c:v>
                </c:pt>
                <c:pt idx="15">
                  <c:v>7.9459229999999996</c:v>
                </c:pt>
                <c:pt idx="16">
                  <c:v>7.6991100000000001</c:v>
                </c:pt>
                <c:pt idx="17">
                  <c:v>7.1590769999999999</c:v>
                </c:pt>
                <c:pt idx="18">
                  <c:v>5.5181420000000001</c:v>
                </c:pt>
                <c:pt idx="19">
                  <c:v>6.733492</c:v>
                </c:pt>
                <c:pt idx="20">
                  <c:v>6.7481145999999992</c:v>
                </c:pt>
                <c:pt idx="21">
                  <c:v>6.8258166000000005</c:v>
                </c:pt>
                <c:pt idx="22">
                  <c:v>7.0729266999999991</c:v>
                </c:pt>
                <c:pt idx="23">
                  <c:v>7.0064123999999994</c:v>
                </c:pt>
                <c:pt idx="24">
                  <c:v>7.1266010999999994</c:v>
                </c:pt>
                <c:pt idx="25">
                  <c:v>7.4591517000000005</c:v>
                </c:pt>
                <c:pt idx="26">
                  <c:v>7.7025960000000007</c:v>
                </c:pt>
                <c:pt idx="27">
                  <c:v>8.151888099999999</c:v>
                </c:pt>
                <c:pt idx="28">
                  <c:v>8.3201096000000003</c:v>
                </c:pt>
                <c:pt idx="29">
                  <c:v>7.6806825999999999</c:v>
                </c:pt>
                <c:pt idx="30">
                  <c:v>8.3156961000000003</c:v>
                </c:pt>
                <c:pt idx="31">
                  <c:v>7.0393020999999996</c:v>
                </c:pt>
                <c:pt idx="32">
                  <c:v>7.0008032999999985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05A-4773-AA40-E929A0542E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43780112"/>
        <c:axId val="843780440"/>
      </c:lineChart>
      <c:catAx>
        <c:axId val="636365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3636594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636365944"/>
        <c:scaling>
          <c:orientation val="minMax"/>
          <c:max val="9"/>
        </c:scaling>
        <c:delete val="0"/>
        <c:axPos val="l"/>
        <c:majorGridlines/>
        <c:numFmt formatCode="##0" sourceLinked="0"/>
        <c:majorTickMark val="out"/>
        <c:minorTickMark val="none"/>
        <c:tickLblPos val="nextTo"/>
        <c:crossAx val="636365552"/>
        <c:crossesAt val="1"/>
        <c:crossBetween val="between"/>
      </c:valAx>
      <c:valAx>
        <c:axId val="843780440"/>
        <c:scaling>
          <c:orientation val="minMax"/>
        </c:scaling>
        <c:delete val="0"/>
        <c:axPos val="r"/>
        <c:numFmt formatCode="##0" sourceLinked="0"/>
        <c:majorTickMark val="out"/>
        <c:minorTickMark val="none"/>
        <c:tickLblPos val="nextTo"/>
        <c:crossAx val="843780112"/>
        <c:crosses val="max"/>
        <c:crossBetween val="between"/>
      </c:valAx>
      <c:catAx>
        <c:axId val="8437801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43780440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9.3173508927080997E-2"/>
          <c:y val="8.3733323480489896E-2"/>
          <c:w val="0.83170158929106908"/>
          <c:h val="0.1442091303069146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>
          <a:solidFill>
            <a:srgbClr val="59594A"/>
          </a:solidFill>
          <a:latin typeface="+mn-lt"/>
        </a:defRPr>
      </a:pPr>
      <a:endParaRPr lang="fi-FI"/>
    </a:p>
  </c:txPr>
  <c:externalData r:id="rId2">
    <c:autoUpdate val="1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0.09438</cdr:x>
      <cdr:y>0.02769</cdr:y>
    </cdr:from>
    <cdr:to>
      <cdr:x>0.45181</cdr:x>
      <cdr:y>0.09316</cdr:y>
    </cdr:to>
    <cdr:sp macro="" textlink="">
      <cdr:nvSpPr>
        <cdr:cNvPr id="2" name="Tekstikehys 1">
          <a:extLst xmlns:a="http://schemas.openxmlformats.org/drawingml/2006/main">
            <a:ext uri="{FF2B5EF4-FFF2-40B4-BE49-F238E27FC236}">
              <a16:creationId xmlns:a16="http://schemas.microsoft.com/office/drawing/2014/main" id="{E848F3D4-E903-4AEA-946B-B8D459F8C16D}"/>
            </a:ext>
          </a:extLst>
        </cdr:cNvPr>
        <cdr:cNvSpPr txBox="1"/>
      </cdr:nvSpPr>
      <cdr:spPr>
        <a:xfrm xmlns:a="http://schemas.openxmlformats.org/drawingml/2006/main">
          <a:off x="1022980" y="147162"/>
          <a:ext cx="3874376" cy="3479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dirty="0">
              <a:solidFill>
                <a:srgbClr val="59594A"/>
              </a:solidFill>
              <a:latin typeface="+mn-lt"/>
              <a:cs typeface="Arial" pitchFamily="34" charset="0"/>
            </a:rPr>
            <a:t>Indeksi</a:t>
          </a:r>
          <a:r>
            <a:rPr lang="en-US" sz="1400" baseline="0" dirty="0">
              <a:solidFill>
                <a:srgbClr val="59594A"/>
              </a:solidFill>
              <a:latin typeface="+mn-lt"/>
              <a:cs typeface="Arial" pitchFamily="34" charset="0"/>
            </a:rPr>
            <a:t> 1992 = 1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0.06718</cdr:x>
      <cdr:y>0.03283</cdr:y>
    </cdr:from>
    <cdr:to>
      <cdr:x>0.23944</cdr:x>
      <cdr:y>0.09836</cdr:y>
    </cdr:to>
    <cdr:sp macro="" textlink="">
      <cdr:nvSpPr>
        <cdr:cNvPr id="4" name="Tekstiruutu 1">
          <a:extLst xmlns:a="http://schemas.openxmlformats.org/drawingml/2006/main">
            <a:ext uri="{FF2B5EF4-FFF2-40B4-BE49-F238E27FC236}">
              <a16:creationId xmlns:a16="http://schemas.microsoft.com/office/drawing/2014/main" id="{1B4F572F-5313-496F-8F98-78735B742C51}"/>
            </a:ext>
          </a:extLst>
        </cdr:cNvPr>
        <cdr:cNvSpPr txBox="1"/>
      </cdr:nvSpPr>
      <cdr:spPr>
        <a:xfrm xmlns:a="http://schemas.openxmlformats.org/drawingml/2006/main">
          <a:off x="537069" y="168880"/>
          <a:ext cx="1377158" cy="3370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200">
              <a:solidFill>
                <a:srgbClr val="59594A"/>
              </a:solidFill>
              <a:latin typeface="+mn-lt"/>
              <a:cs typeface="Arial" pitchFamily="34" charset="0"/>
            </a:rPr>
            <a:t>Päästö 1000</a:t>
          </a:r>
          <a:r>
            <a:rPr lang="fi-FI" sz="1200" baseline="0">
              <a:solidFill>
                <a:srgbClr val="59594A"/>
              </a:solidFill>
              <a:latin typeface="+mn-lt"/>
              <a:cs typeface="Arial" pitchFamily="34" charset="0"/>
            </a:rPr>
            <a:t> t/v</a:t>
          </a:r>
          <a:endParaRPr lang="fi-FI" sz="1200">
            <a:solidFill>
              <a:srgbClr val="59594A"/>
            </a:solidFill>
            <a:latin typeface="+mn-lt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0.79535</cdr:x>
      <cdr:y>0.03864</cdr:y>
    </cdr:from>
    <cdr:to>
      <cdr:x>0.98927</cdr:x>
      <cdr:y>0.08371</cdr:y>
    </cdr:to>
    <cdr:sp macro="" textlink="">
      <cdr:nvSpPr>
        <cdr:cNvPr id="5" name="Tekstiruutu 1">
          <a:extLst xmlns:a="http://schemas.openxmlformats.org/drawingml/2006/main">
            <a:ext uri="{FF2B5EF4-FFF2-40B4-BE49-F238E27FC236}">
              <a16:creationId xmlns:a16="http://schemas.microsoft.com/office/drawing/2014/main" id="{E9583574-0BC2-4B21-B195-6BAAE16AB09D}"/>
            </a:ext>
          </a:extLst>
        </cdr:cNvPr>
        <cdr:cNvSpPr txBox="1"/>
      </cdr:nvSpPr>
      <cdr:spPr>
        <a:xfrm xmlns:a="http://schemas.openxmlformats.org/drawingml/2006/main">
          <a:off x="6358532" y="198751"/>
          <a:ext cx="1550322" cy="2318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sz="1200">
              <a:solidFill>
                <a:srgbClr val="59594A"/>
              </a:solidFill>
              <a:latin typeface="+mn-lt"/>
              <a:cs typeface="Arial" pitchFamily="34" charset="0"/>
            </a:rPr>
            <a:t>Tuotanto</a:t>
          </a:r>
          <a:r>
            <a:rPr lang="fi-FI" sz="1200" baseline="0">
              <a:solidFill>
                <a:srgbClr val="59594A"/>
              </a:solidFill>
              <a:latin typeface="+mn-lt"/>
              <a:cs typeface="Arial" pitchFamily="34" charset="0"/>
            </a:rPr>
            <a:t> Milj. t/v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0.08049</cdr:x>
      <cdr:y>0.038</cdr:y>
    </cdr:from>
    <cdr:to>
      <cdr:x>0.26215</cdr:x>
      <cdr:y>0.102</cdr:y>
    </cdr:to>
    <cdr:sp macro="" textlink="">
      <cdr:nvSpPr>
        <cdr:cNvPr id="2" name="Tekstiruutu 1">
          <a:extLst xmlns:a="http://schemas.openxmlformats.org/drawingml/2006/main">
            <a:ext uri="{FF2B5EF4-FFF2-40B4-BE49-F238E27FC236}">
              <a16:creationId xmlns:a16="http://schemas.microsoft.com/office/drawing/2014/main" id="{1B4F572F-5313-496F-8F98-78735B742C51}"/>
            </a:ext>
          </a:extLst>
        </cdr:cNvPr>
        <cdr:cNvSpPr txBox="1"/>
      </cdr:nvSpPr>
      <cdr:spPr>
        <a:xfrm xmlns:a="http://schemas.openxmlformats.org/drawingml/2006/main">
          <a:off x="599536" y="163234"/>
          <a:ext cx="1353089" cy="2749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200">
              <a:solidFill>
                <a:srgbClr val="59594A"/>
              </a:solidFill>
              <a:latin typeface="+mn-lt"/>
              <a:cs typeface="Arial" pitchFamily="34" charset="0"/>
            </a:rPr>
            <a:t>Päästöt 1000</a:t>
          </a:r>
          <a:r>
            <a:rPr lang="fi-FI" sz="1200" baseline="0">
              <a:solidFill>
                <a:srgbClr val="59594A"/>
              </a:solidFill>
              <a:latin typeface="+mn-lt"/>
              <a:cs typeface="Arial" pitchFamily="34" charset="0"/>
            </a:rPr>
            <a:t> t/v</a:t>
          </a:r>
        </a:p>
      </cdr:txBody>
    </cdr:sp>
  </cdr:relSizeAnchor>
  <cdr:relSizeAnchor xmlns:cdr="http://schemas.openxmlformats.org/drawingml/2006/chartDrawing">
    <cdr:from>
      <cdr:x>0.77219</cdr:x>
      <cdr:y>0.04144</cdr:y>
    </cdr:from>
    <cdr:to>
      <cdr:x>0.9578</cdr:x>
      <cdr:y>0.10421</cdr:y>
    </cdr:to>
    <cdr:sp macro="" textlink="">
      <cdr:nvSpPr>
        <cdr:cNvPr id="3" name="Tekstiruutu 1">
          <a:extLst xmlns:a="http://schemas.openxmlformats.org/drawingml/2006/main">
            <a:ext uri="{FF2B5EF4-FFF2-40B4-BE49-F238E27FC236}">
              <a16:creationId xmlns:a16="http://schemas.microsoft.com/office/drawing/2014/main" id="{E9583574-0BC2-4B21-B195-6BAAE16AB09D}"/>
            </a:ext>
          </a:extLst>
        </cdr:cNvPr>
        <cdr:cNvSpPr txBox="1"/>
      </cdr:nvSpPr>
      <cdr:spPr>
        <a:xfrm xmlns:a="http://schemas.openxmlformats.org/drawingml/2006/main">
          <a:off x="5751696" y="178017"/>
          <a:ext cx="1382525" cy="2696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sz="1200">
              <a:solidFill>
                <a:srgbClr val="59594A"/>
              </a:solidFill>
              <a:latin typeface="+mn-lt"/>
              <a:cs typeface="Arial" pitchFamily="34" charset="0"/>
            </a:rPr>
            <a:t>Tuotanto</a:t>
          </a:r>
          <a:r>
            <a:rPr lang="fi-FI" sz="1200" baseline="0">
              <a:solidFill>
                <a:srgbClr val="59594A"/>
              </a:solidFill>
              <a:latin typeface="+mn-lt"/>
              <a:cs typeface="Arial" pitchFamily="34" charset="0"/>
            </a:rPr>
            <a:t> Milj. t/v</a:t>
          </a:r>
        </a:p>
        <a:p xmlns:a="http://schemas.openxmlformats.org/drawingml/2006/main">
          <a:endParaRPr lang="fi-FI" sz="1200" baseline="0">
            <a:solidFill>
              <a:srgbClr val="59594A"/>
            </a:solidFill>
            <a:latin typeface="+mn-lt"/>
            <a:cs typeface="Arial" pitchFamily="34" charset="0"/>
          </a:endParaRPr>
        </a:p>
        <a:p xmlns:a="http://schemas.openxmlformats.org/drawingml/2006/main">
          <a:endParaRPr lang="fi-FI" sz="1200">
            <a:solidFill>
              <a:srgbClr val="59594A"/>
            </a:solidFill>
            <a:latin typeface="+mn-lt"/>
            <a:cs typeface="Arial" pitchFamily="34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0.06003</cdr:x>
      <cdr:y>0.02913</cdr:y>
    </cdr:from>
    <cdr:to>
      <cdr:x>0.30842</cdr:x>
      <cdr:y>0.08925</cdr:y>
    </cdr:to>
    <cdr:sp macro="" textlink="">
      <cdr:nvSpPr>
        <cdr:cNvPr id="2" name="Tekstiruutu 1">
          <a:extLst xmlns:a="http://schemas.openxmlformats.org/drawingml/2006/main">
            <a:ext uri="{FF2B5EF4-FFF2-40B4-BE49-F238E27FC236}">
              <a16:creationId xmlns:a16="http://schemas.microsoft.com/office/drawing/2014/main" id="{1B4F572F-5313-496F-8F98-78735B742C51}"/>
            </a:ext>
          </a:extLst>
        </cdr:cNvPr>
        <cdr:cNvSpPr txBox="1"/>
      </cdr:nvSpPr>
      <cdr:spPr>
        <a:xfrm xmlns:a="http://schemas.openxmlformats.org/drawingml/2006/main">
          <a:off x="438178" y="137391"/>
          <a:ext cx="1813057" cy="2835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200" dirty="0">
              <a:solidFill>
                <a:srgbClr val="59594A"/>
              </a:solidFill>
              <a:latin typeface="+mn-lt"/>
              <a:cs typeface="Arial" pitchFamily="34" charset="0"/>
            </a:rPr>
            <a:t>Päästöt 1000</a:t>
          </a:r>
          <a:r>
            <a:rPr lang="fi-FI" sz="1200" baseline="0" dirty="0">
              <a:solidFill>
                <a:srgbClr val="59594A"/>
              </a:solidFill>
              <a:latin typeface="+mn-lt"/>
              <a:cs typeface="Arial" pitchFamily="34" charset="0"/>
            </a:rPr>
            <a:t> t/v</a:t>
          </a:r>
        </a:p>
      </cdr:txBody>
    </cdr:sp>
  </cdr:relSizeAnchor>
  <cdr:relSizeAnchor xmlns:cdr="http://schemas.openxmlformats.org/drawingml/2006/chartDrawing">
    <cdr:from>
      <cdr:x>0.78668</cdr:x>
      <cdr:y>0.03843</cdr:y>
    </cdr:from>
    <cdr:to>
      <cdr:x>0.9633</cdr:x>
      <cdr:y>0.09654</cdr:y>
    </cdr:to>
    <cdr:sp macro="" textlink="">
      <cdr:nvSpPr>
        <cdr:cNvPr id="3" name="Tekstiruutu 1">
          <a:extLst xmlns:a="http://schemas.openxmlformats.org/drawingml/2006/main">
            <a:ext uri="{FF2B5EF4-FFF2-40B4-BE49-F238E27FC236}">
              <a16:creationId xmlns:a16="http://schemas.microsoft.com/office/drawing/2014/main" id="{E9583574-0BC2-4B21-B195-6BAAE16AB09D}"/>
            </a:ext>
          </a:extLst>
        </cdr:cNvPr>
        <cdr:cNvSpPr txBox="1"/>
      </cdr:nvSpPr>
      <cdr:spPr>
        <a:xfrm xmlns:a="http://schemas.openxmlformats.org/drawingml/2006/main">
          <a:off x="6533992" y="200975"/>
          <a:ext cx="1467009" cy="303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sz="1200">
              <a:solidFill>
                <a:srgbClr val="59594A"/>
              </a:solidFill>
              <a:latin typeface="+mn-lt"/>
              <a:cs typeface="Arial" pitchFamily="34" charset="0"/>
            </a:rPr>
            <a:t>Tuotanto</a:t>
          </a:r>
          <a:r>
            <a:rPr lang="fi-FI" sz="1200" baseline="0">
              <a:solidFill>
                <a:srgbClr val="59594A"/>
              </a:solidFill>
              <a:latin typeface="+mn-lt"/>
              <a:cs typeface="Arial" pitchFamily="34" charset="0"/>
            </a:rPr>
            <a:t> Milj. t/v</a:t>
          </a:r>
        </a:p>
        <a:p xmlns:a="http://schemas.openxmlformats.org/drawingml/2006/main">
          <a:endParaRPr lang="fi-FI" sz="1200" baseline="0">
            <a:solidFill>
              <a:srgbClr val="59594A"/>
            </a:solidFill>
            <a:latin typeface="+mn-lt"/>
            <a:cs typeface="Arial" pitchFamily="34" charset="0"/>
          </a:endParaRPr>
        </a:p>
        <a:p xmlns:a="http://schemas.openxmlformats.org/drawingml/2006/main">
          <a:endParaRPr lang="fi-FI" sz="1200">
            <a:solidFill>
              <a:srgbClr val="59594A"/>
            </a:solidFill>
            <a:latin typeface="+mn-lt"/>
            <a:cs typeface="Arial" pitchFamily="34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0.06003</cdr:x>
      <cdr:y>0.02913</cdr:y>
    </cdr:from>
    <cdr:to>
      <cdr:x>0.23229</cdr:x>
      <cdr:y>0.09466</cdr:y>
    </cdr:to>
    <cdr:sp macro="" textlink="">
      <cdr:nvSpPr>
        <cdr:cNvPr id="2" name="Tekstiruutu 1">
          <a:extLst xmlns:a="http://schemas.openxmlformats.org/drawingml/2006/main">
            <a:ext uri="{FF2B5EF4-FFF2-40B4-BE49-F238E27FC236}">
              <a16:creationId xmlns:a16="http://schemas.microsoft.com/office/drawing/2014/main" id="{1B4F572F-5313-496F-8F98-78735B742C51}"/>
            </a:ext>
          </a:extLst>
        </cdr:cNvPr>
        <cdr:cNvSpPr txBox="1"/>
      </cdr:nvSpPr>
      <cdr:spPr>
        <a:xfrm xmlns:a="http://schemas.openxmlformats.org/drawingml/2006/main">
          <a:off x="375400" y="114300"/>
          <a:ext cx="1077164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200">
              <a:solidFill>
                <a:srgbClr val="59594A"/>
              </a:solidFill>
              <a:latin typeface="+mn-lt"/>
              <a:cs typeface="Arial" pitchFamily="34" charset="0"/>
            </a:rPr>
            <a:t>Päästöt 1000</a:t>
          </a:r>
          <a:r>
            <a:rPr lang="fi-FI" sz="1200" baseline="0">
              <a:solidFill>
                <a:srgbClr val="59594A"/>
              </a:solidFill>
              <a:latin typeface="+mn-lt"/>
              <a:cs typeface="Arial" pitchFamily="34" charset="0"/>
            </a:rPr>
            <a:t> t/v</a:t>
          </a:r>
        </a:p>
      </cdr:txBody>
    </cdr:sp>
  </cdr:relSizeAnchor>
  <cdr:relSizeAnchor xmlns:cdr="http://schemas.openxmlformats.org/drawingml/2006/chartDrawing">
    <cdr:from>
      <cdr:x>0.77152</cdr:x>
      <cdr:y>0.03479</cdr:y>
    </cdr:from>
    <cdr:to>
      <cdr:x>1</cdr:x>
      <cdr:y>0.1068</cdr:y>
    </cdr:to>
    <cdr:sp macro="" textlink="">
      <cdr:nvSpPr>
        <cdr:cNvPr id="3" name="Tekstiruutu 1">
          <a:extLst xmlns:a="http://schemas.openxmlformats.org/drawingml/2006/main">
            <a:ext uri="{FF2B5EF4-FFF2-40B4-BE49-F238E27FC236}">
              <a16:creationId xmlns:a16="http://schemas.microsoft.com/office/drawing/2014/main" id="{E9583574-0BC2-4B21-B195-6BAAE16AB09D}"/>
            </a:ext>
          </a:extLst>
        </cdr:cNvPr>
        <cdr:cNvSpPr txBox="1"/>
      </cdr:nvSpPr>
      <cdr:spPr>
        <a:xfrm xmlns:a="http://schemas.openxmlformats.org/drawingml/2006/main">
          <a:off x="4824414" y="136525"/>
          <a:ext cx="1428749" cy="2825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sz="1200">
              <a:solidFill>
                <a:srgbClr val="59594A"/>
              </a:solidFill>
              <a:latin typeface="+mn-lt"/>
              <a:cs typeface="Arial" pitchFamily="34" charset="0"/>
            </a:rPr>
            <a:t>Tuotanto</a:t>
          </a:r>
          <a:r>
            <a:rPr lang="fi-FI" sz="1200" baseline="0">
              <a:solidFill>
                <a:srgbClr val="59594A"/>
              </a:solidFill>
              <a:latin typeface="+mn-lt"/>
              <a:cs typeface="Arial" pitchFamily="34" charset="0"/>
            </a:rPr>
            <a:t> Milj. t/v</a:t>
          </a:r>
        </a:p>
        <a:p xmlns:a="http://schemas.openxmlformats.org/drawingml/2006/main">
          <a:endParaRPr lang="fi-FI" sz="1200" baseline="0">
            <a:solidFill>
              <a:srgbClr val="59594A"/>
            </a:solidFill>
            <a:latin typeface="+mn-lt"/>
            <a:cs typeface="Arial" pitchFamily="34" charset="0"/>
          </a:endParaRPr>
        </a:p>
        <a:p xmlns:a="http://schemas.openxmlformats.org/drawingml/2006/main">
          <a:endParaRPr lang="fi-FI" sz="1200">
            <a:solidFill>
              <a:srgbClr val="59594A"/>
            </a:solidFill>
            <a:latin typeface="+mn-lt"/>
            <a:cs typeface="Arial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920E199-B762-D64A-A7F0-21A7BE620FB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01F764-0F4C-A64B-8AC2-5016FB74DC8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EF2F23-DA50-4146-8383-3E585F7267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144BDB-4F38-8349-80B4-5EE2B52EDCF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4FC6956-5781-8D43-ADC8-71B346F5FD0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5CB36-8C9F-A043-9700-704CA117CB51}" type="datetimeFigureOut">
              <a:rPr lang="fi-FI" smtClean="0"/>
              <a:t>19.6.2024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98292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EA83AA-AA2C-6A4A-B056-614432B0C774}" type="datetimeFigureOut">
              <a:rPr lang="fi-FI" smtClean="0"/>
              <a:t>19.6.2024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65D5B-E391-4540-B1D3-B24AC8736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664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 kuvapaikalla" preserve="1" userDrawn="1">
  <p:cSld name="title_slide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5">
            <a:extLst>
              <a:ext uri="{FF2B5EF4-FFF2-40B4-BE49-F238E27FC236}">
                <a16:creationId xmlns:a16="http://schemas.microsoft.com/office/drawing/2014/main" id="{FAC7C955-DA2F-1448-8363-505EB94817A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897600" y="0"/>
            <a:ext cx="5292000" cy="6858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valokuva </a:t>
            </a:r>
            <a:r>
              <a:rPr lang="fi-FI" dirty="0" err="1"/>
              <a:t>Kameleon</a:t>
            </a:r>
            <a:r>
              <a:rPr lang="fi-FI" dirty="0"/>
              <a:t> välilehdeltä Kuvagalleria tai napsauttamalla kuvaketta</a:t>
            </a:r>
          </a:p>
        </p:txBody>
      </p:sp>
      <p:pic>
        <p:nvPicPr>
          <p:cNvPr id="18" name="dtitlelogoshape">
            <a:extLst>
              <a:ext uri="{FF2B5EF4-FFF2-40B4-BE49-F238E27FC236}">
                <a16:creationId xmlns:a16="http://schemas.microsoft.com/office/drawing/2014/main" id="{C1A1051A-2102-044D-823E-EBBE4C1523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623" y="5568634"/>
            <a:ext cx="3218762" cy="547845"/>
          </a:xfrm>
          <a:prstGeom prst="rect">
            <a:avLst/>
          </a:prstGeom>
        </p:spPr>
      </p:pic>
      <p:sp>
        <p:nvSpPr>
          <p:cNvPr id="3" name="Otsikko 2">
            <a:extLst>
              <a:ext uri="{FF2B5EF4-FFF2-40B4-BE49-F238E27FC236}">
                <a16:creationId xmlns:a16="http://schemas.microsoft.com/office/drawing/2014/main" id="{087C93FA-7150-4107-BD02-B0F3C61A15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9600" y="363795"/>
            <a:ext cx="6304490" cy="2620606"/>
          </a:xfrm>
        </p:spPr>
        <p:txBody>
          <a:bodyPr tIns="0" bIns="0" anchor="b" anchorCtr="0">
            <a:normAutofit/>
          </a:bodyPr>
          <a:lstStyle>
            <a:lvl1pPr algn="l">
              <a:defRPr sz="40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9" name="Alaotsikko 2">
            <a:extLst>
              <a:ext uri="{FF2B5EF4-FFF2-40B4-BE49-F238E27FC236}">
                <a16:creationId xmlns:a16="http://schemas.microsoft.com/office/drawing/2014/main" id="{3AAF16EA-E806-4F3B-8D54-55B5E448C51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8800" y="3117599"/>
            <a:ext cx="6315290" cy="1125019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Lisä alaotsikko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D0460D9-4BE0-4477-A717-E061943A04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89600" y="4774883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fi-FI" sz="2000" smtClean="0">
                <a:solidFill>
                  <a:schemeClr val="tx1"/>
                </a:solidFill>
              </a:defRPr>
            </a:lvl1pPr>
          </a:lstStyle>
          <a:p>
            <a:r>
              <a:rPr lang="fi-FI"/>
              <a:t>3.6.2024</a:t>
            </a:r>
          </a:p>
        </p:txBody>
      </p:sp>
      <p:sp>
        <p:nvSpPr>
          <p:cNvPr id="8" name="DUName">
            <a:extLst>
              <a:ext uri="{FF2B5EF4-FFF2-40B4-BE49-F238E27FC236}">
                <a16:creationId xmlns:a16="http://schemas.microsoft.com/office/drawing/2014/main" id="{2A64F931-48AE-4641-8266-D1A73AF23F18}"/>
              </a:ext>
            </a:extLst>
          </p:cNvPr>
          <p:cNvSpPr txBox="1">
            <a:spLocks/>
          </p:cNvSpPr>
          <p:nvPr userDrawn="1"/>
        </p:nvSpPr>
        <p:spPr>
          <a:xfrm>
            <a:off x="478800" y="4394271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i-FI"/>
            </a:defPPr>
            <a:lvl1pPr marL="0" algn="l" defTabSz="914400" rtl="0" eaLnBrk="1" latinLnBrk="0" hangingPunct="1">
              <a:defRPr lang="fi-FI" sz="1000" kern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i-FI" sz="2000" dirty="0">
              <a:solidFill>
                <a:schemeClr val="tx1"/>
              </a:solidFill>
            </a:endParaRPr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5B2B150C-058A-4AAF-A6B7-8C299D5893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568196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3254064"/>
      </p:ext>
    </p:extLst>
  </p:cSld>
  <p:clrMapOvr>
    <a:masterClrMapping/>
  </p:clrMapOvr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aaltopahvikuvalla" preserve="1" userDrawn="1">
  <p:cSld name="subtilte_slide_aaltopahviru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uva, joka sisältää kohteen sisä, istuminen, pöytä, banaani&#10;&#10;Kuvaus luotu automaattisesti">
            <a:extLst>
              <a:ext uri="{FF2B5EF4-FFF2-40B4-BE49-F238E27FC236}">
                <a16:creationId xmlns:a16="http://schemas.microsoft.com/office/drawing/2014/main" id="{2D8B7CEC-246E-4FCA-BDB9-B47EFD2FF2C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0981" y="0"/>
            <a:ext cx="5281938" cy="6858000"/>
          </a:xfrm>
          <a:prstGeom prst="rect">
            <a:avLst/>
          </a:prstGeom>
        </p:spPr>
      </p:pic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 dirty="0"/>
              <a:t>Lisää väliotsikko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3.6.2024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B07DEC4F-8D47-460E-AEDB-CF1B60977A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E5438CBC-F25B-0FF3-FB87-488E2FDB7B22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</a:t>
            </a:r>
          </a:p>
        </p:txBody>
      </p:sp>
    </p:spTree>
    <p:extLst>
      <p:ext uri="{BB962C8B-B14F-4D97-AF65-F5344CB8AC3E}">
        <p14:creationId xmlns:p14="http://schemas.microsoft.com/office/powerpoint/2010/main" val="390831649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pilvikuvalla" preserve="1" userDrawn="1">
  <p:cSld name="subtilte_slide_pilv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ulko, pilvinen, pilvet, lentävä&#10;&#10;Kuvaus luotu automaattisesti">
            <a:extLst>
              <a:ext uri="{FF2B5EF4-FFF2-40B4-BE49-F238E27FC236}">
                <a16:creationId xmlns:a16="http://schemas.microsoft.com/office/drawing/2014/main" id="{D26B070C-9980-4BEA-9008-EA60AD26C4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0979" y="0"/>
            <a:ext cx="5281938" cy="6858000"/>
          </a:xfrm>
          <a:prstGeom prst="rect">
            <a:avLst/>
          </a:prstGeom>
        </p:spPr>
      </p:pic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 dirty="0"/>
              <a:t>Lisää väliotsikko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3.6.2024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C070A6AE-34F3-437C-827C-F2C6E6106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719E2BE4-FAF4-9162-673E-2F3510687ADB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</a:t>
            </a:r>
          </a:p>
        </p:txBody>
      </p:sp>
    </p:spTree>
    <p:extLst>
      <p:ext uri="{BB962C8B-B14F-4D97-AF65-F5344CB8AC3E}">
        <p14:creationId xmlns:p14="http://schemas.microsoft.com/office/powerpoint/2010/main" val="302387983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kuvapaikalla" preserve="1" userDrawn="1">
  <p:cSld name="subtilte_slide_picture_pl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 dirty="0"/>
              <a:t>Lisää väliotsikko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3.6.2024</a:t>
            </a:r>
          </a:p>
        </p:txBody>
      </p:sp>
      <p:sp>
        <p:nvSpPr>
          <p:cNvPr id="7" name="Kuvan paikkamerkki 2">
            <a:extLst>
              <a:ext uri="{FF2B5EF4-FFF2-40B4-BE49-F238E27FC236}">
                <a16:creationId xmlns:a16="http://schemas.microsoft.com/office/drawing/2014/main" id="{E0C36D7A-CD07-401E-8192-94AA27DE716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897055" y="0"/>
            <a:ext cx="5281612" cy="6858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valokuva </a:t>
            </a:r>
            <a:r>
              <a:rPr lang="fi-FI" dirty="0" err="1"/>
              <a:t>Kameleon</a:t>
            </a:r>
            <a:r>
              <a:rPr lang="fi-FI" dirty="0"/>
              <a:t> välilehdeltä Kuvagalleria tai napsauttamalla kuvaketta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4248FBDF-AA11-4A95-A47C-5CE8B2327E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B287D8D6-7C42-A42E-E3EE-459A9BBD57B4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</a:t>
            </a:r>
          </a:p>
        </p:txBody>
      </p:sp>
    </p:spTree>
    <p:extLst>
      <p:ext uri="{BB962C8B-B14F-4D97-AF65-F5344CB8AC3E}">
        <p14:creationId xmlns:p14="http://schemas.microsoft.com/office/powerpoint/2010/main" val="28879345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ppudia" preserve="1" userDrawn="1">
  <p:cSld name="end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0F28FEEC-3BFE-459E-9537-9A066B8AAE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51200" y="1141476"/>
            <a:ext cx="4587240" cy="4575048"/>
          </a:xfrm>
          <a:prstGeom prst="rect">
            <a:avLst/>
          </a:prstGeom>
        </p:spPr>
      </p:pic>
      <p:sp>
        <p:nvSpPr>
          <p:cNvPr id="2" name="d_lahde">
            <a:extLst>
              <a:ext uri="{FF2B5EF4-FFF2-40B4-BE49-F238E27FC236}">
                <a16:creationId xmlns:a16="http://schemas.microsoft.com/office/drawing/2014/main" id="{77FBFD1E-D91E-422E-3B9C-A8BAA2B5300F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</a:t>
            </a:r>
          </a:p>
        </p:txBody>
      </p:sp>
    </p:spTree>
    <p:extLst>
      <p:ext uri="{BB962C8B-B14F-4D97-AF65-F5344CB8AC3E}">
        <p14:creationId xmlns:p14="http://schemas.microsoft.com/office/powerpoint/2010/main" val="73377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preserve="1" userDrawn="1">
  <p:cSld name="title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0BA6B3-CB3D-8F47-A81E-48885D22AE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5" name="Otsikon paikkamerkki 1">
            <a:extLst>
              <a:ext uri="{FF2B5EF4-FFF2-40B4-BE49-F238E27FC236}">
                <a16:creationId xmlns:a16="http://schemas.microsoft.com/office/drawing/2014/main" id="{ACF4DAD1-3A69-C142-BDE9-9E0DC1BBE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693" y="361054"/>
            <a:ext cx="10687793" cy="90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2E4CAE-8655-5D40-8396-6E1E42B0830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9670" y="1440000"/>
            <a:ext cx="10687793" cy="4716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5B0E119-865C-EF49-AB4E-47AF149DEC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39888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3.6.2024</a:t>
            </a:r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2E8E1833-A86C-3890-8AB5-BA5E89F0499F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</a:t>
            </a:r>
          </a:p>
        </p:txBody>
      </p:sp>
    </p:spTree>
    <p:extLst>
      <p:ext uri="{BB962C8B-B14F-4D97-AF65-F5344CB8AC3E}">
        <p14:creationId xmlns:p14="http://schemas.microsoft.com/office/powerpoint/2010/main" val="1322865712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, graafi ja tila seliitteelle" preserve="1" userDrawn="1">
  <p:cSld name="title_and_content_empty_sp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0BA6B3-CB3D-8F47-A81E-48885D22AE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5" name="Otsikon paikkamerkki 1">
            <a:extLst>
              <a:ext uri="{FF2B5EF4-FFF2-40B4-BE49-F238E27FC236}">
                <a16:creationId xmlns:a16="http://schemas.microsoft.com/office/drawing/2014/main" id="{ACF4DAD1-3A69-C142-BDE9-9E0DC1BBEA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10687793" cy="90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2E4CAE-8655-5D40-8396-6E1E42B0830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9670" y="1440000"/>
            <a:ext cx="7300800" cy="4716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5B0E119-865C-EF49-AB4E-47AF149DEC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39888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3.6.2024</a:t>
            </a:r>
          </a:p>
        </p:txBody>
      </p:sp>
      <p:sp>
        <p:nvSpPr>
          <p:cNvPr id="7" name="Sisällön paikkamerkki 3">
            <a:extLst>
              <a:ext uri="{FF2B5EF4-FFF2-40B4-BE49-F238E27FC236}">
                <a16:creationId xmlns:a16="http://schemas.microsoft.com/office/drawing/2014/main" id="{A2C6D4DB-8D1C-4F75-A5A8-D7B2BC3497A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138921" y="1439999"/>
            <a:ext cx="3308565" cy="4716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B8ED4600-9737-8C8A-1BED-56AFFF697922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</a:t>
            </a:r>
          </a:p>
        </p:txBody>
      </p:sp>
    </p:spTree>
    <p:extLst>
      <p:ext uri="{BB962C8B-B14F-4D97-AF65-F5344CB8AC3E}">
        <p14:creationId xmlns:p14="http://schemas.microsoft.com/office/powerpoint/2010/main" val="30825349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kaksi sisältökohdetta väliotsikoilla" preserve="1" userDrawn="1">
  <p:cSld name="title_two_conten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7E18BC3-C71F-1F40-8265-FB7F5E6503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5" name="Otsikon paikkamerkki 1">
            <a:extLst>
              <a:ext uri="{FF2B5EF4-FFF2-40B4-BE49-F238E27FC236}">
                <a16:creationId xmlns:a16="http://schemas.microsoft.com/office/drawing/2014/main" id="{0CCE5E25-4848-EB46-9136-ED0A10CF88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10687793" cy="90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z="32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9EF23142-3D3C-F044-8150-57AC95574F3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59600" y="1440000"/>
            <a:ext cx="5089525" cy="420372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C8703391-D147-0448-B90A-931413949C9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342781" y="1440000"/>
            <a:ext cx="5106873" cy="420373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1D6AA817-A14F-FF48-B5EF-D0E10D035D3C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3.6.2024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E1DD3D1-C9EC-4205-9824-EB76ADE4310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60413" y="2016000"/>
            <a:ext cx="5106873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3">
            <a:extLst>
              <a:ext uri="{FF2B5EF4-FFF2-40B4-BE49-F238E27FC236}">
                <a16:creationId xmlns:a16="http://schemas.microsoft.com/office/drawing/2014/main" id="{1D00C477-2AB1-456B-B72B-6A178868067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39892" y="2016000"/>
            <a:ext cx="5106873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2971A597-BA22-E422-C888-09F4DC45FE6C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</a:t>
            </a:r>
          </a:p>
        </p:txBody>
      </p:sp>
    </p:spTree>
    <p:extLst>
      <p:ext uri="{BB962C8B-B14F-4D97-AF65-F5344CB8AC3E}">
        <p14:creationId xmlns:p14="http://schemas.microsoft.com/office/powerpoint/2010/main" val="60249153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kstiä ja kuva" preserve="1" userDrawn="1">
  <p:cSld name="title_content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Photo"/>
          <p:cNvSpPr>
            <a:spLocks noGrp="1"/>
          </p:cNvSpPr>
          <p:nvPr>
            <p:ph type="pic" sz="quarter" idx="14" hasCustomPrompt="1"/>
          </p:nvPr>
        </p:nvSpPr>
        <p:spPr>
          <a:xfrm>
            <a:off x="6897600" y="0"/>
            <a:ext cx="5292000" cy="6868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 dirty="0"/>
              <a:t>Lisää valokuva </a:t>
            </a:r>
            <a:r>
              <a:rPr lang="fi-FI" dirty="0" err="1"/>
              <a:t>Kameleon</a:t>
            </a:r>
            <a:r>
              <a:rPr lang="fi-FI" dirty="0"/>
              <a:t> välilehdeltä Kuvagalleria tai napsauttamalla kuvaketta</a:t>
            </a:r>
          </a:p>
        </p:txBody>
      </p:sp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5336307" cy="1267746"/>
          </a:xfrm>
        </p:spPr>
        <p:txBody>
          <a:bodyPr/>
          <a:lstStyle>
            <a:lvl1pPr algn="l">
              <a:defRPr sz="3200" cap="none" baseline="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3.6.2024</a:t>
            </a:r>
          </a:p>
        </p:txBody>
      </p:sp>
      <p:sp>
        <p:nvSpPr>
          <p:cNvPr id="7" name="Sisällön paikkamerkki 3">
            <a:extLst>
              <a:ext uri="{FF2B5EF4-FFF2-40B4-BE49-F238E27FC236}">
                <a16:creationId xmlns:a16="http://schemas.microsoft.com/office/drawing/2014/main" id="{44E2F194-21B6-4684-B8A0-703CBCD1316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44514" y="1840675"/>
            <a:ext cx="5351485" cy="44109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434DBB5-2665-4313-BB6F-9FA2D9513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2DAFA103-0BF0-53CD-FAAE-5A49A96B797A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</a:t>
            </a:r>
          </a:p>
        </p:txBody>
      </p:sp>
    </p:spTree>
    <p:extLst>
      <p:ext uri="{BB962C8B-B14F-4D97-AF65-F5344CB8AC3E}">
        <p14:creationId xmlns:p14="http://schemas.microsoft.com/office/powerpoint/2010/main" val="165075361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, sisältö ja kaksi kuvaa" preserve="1" userDrawn="1">
  <p:cSld name="title_content_two_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isällön paikkamerkki 3">
            <a:extLst>
              <a:ext uri="{FF2B5EF4-FFF2-40B4-BE49-F238E27FC236}">
                <a16:creationId xmlns:a16="http://schemas.microsoft.com/office/drawing/2014/main" id="{C14A879C-D0C2-4202-BEEC-2A2E70EAB272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853364" y="3429000"/>
            <a:ext cx="5294327" cy="334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5336307" cy="1267746"/>
          </a:xfrm>
        </p:spPr>
        <p:txBody>
          <a:bodyPr/>
          <a:lstStyle>
            <a:lvl1pPr algn="l">
              <a:defRPr sz="3200" cap="none" baseline="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C567358-739E-E245-AC37-B69830A464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3.6.2024</a:t>
            </a:r>
          </a:p>
        </p:txBody>
      </p:sp>
      <p:sp>
        <p:nvSpPr>
          <p:cNvPr id="7" name="Sisällön paikkamerkki 3">
            <a:extLst>
              <a:ext uri="{FF2B5EF4-FFF2-40B4-BE49-F238E27FC236}">
                <a16:creationId xmlns:a16="http://schemas.microsoft.com/office/drawing/2014/main" id="{2FC9C602-9A8A-4E8E-B582-95F10872FBF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60413" y="1840675"/>
            <a:ext cx="5351486" cy="441135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Sisällön paikkamerkki 3">
            <a:extLst>
              <a:ext uri="{FF2B5EF4-FFF2-40B4-BE49-F238E27FC236}">
                <a16:creationId xmlns:a16="http://schemas.microsoft.com/office/drawing/2014/main" id="{C98B356A-C02A-475A-BBC7-AB9C9EDFC71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853365" y="36000"/>
            <a:ext cx="5294327" cy="334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21283CA2-FEA7-4DA4-84BA-197EB032A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1FC541AD-2785-219A-22D7-1E349C2D4A16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</a:t>
            </a:r>
          </a:p>
        </p:txBody>
      </p:sp>
    </p:spTree>
    <p:extLst>
      <p:ext uri="{BB962C8B-B14F-4D97-AF65-F5344CB8AC3E}">
        <p14:creationId xmlns:p14="http://schemas.microsoft.com/office/powerpoint/2010/main" val="278129302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kstiä ja slogan (vihreä tausta)" preserve="1" userDrawn="1">
  <p:cSld name="title_content_slogan_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5336307" cy="1267746"/>
          </a:xfrm>
        </p:spPr>
        <p:txBody>
          <a:bodyPr/>
          <a:lstStyle>
            <a:lvl1pPr algn="l">
              <a:defRPr sz="3200" cap="none" baseline="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07AAFB5-1906-3D40-93A2-CB76400FAD65}"/>
              </a:ext>
            </a:extLst>
          </p:cNvPr>
          <p:cNvSpPr/>
          <p:nvPr userDrawn="1"/>
        </p:nvSpPr>
        <p:spPr>
          <a:xfrm>
            <a:off x="6840514" y="0"/>
            <a:ext cx="5351486" cy="6858000"/>
          </a:xfrm>
          <a:prstGeom prst="rect">
            <a:avLst/>
          </a:prstGeom>
          <a:solidFill>
            <a:schemeClr val="tx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100" dirty="0" err="1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9D1A27-B895-1A42-AFA3-236D0273B11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55864" y="1383160"/>
            <a:ext cx="4120786" cy="3361368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lainaus</a:t>
            </a:r>
            <a:r>
              <a:rPr lang="en-GB" dirty="0"/>
              <a:t> tai </a:t>
            </a:r>
            <a:r>
              <a:rPr lang="en-GB" dirty="0" err="1"/>
              <a:t>nosto</a:t>
            </a:r>
            <a:endParaRPr lang="fi-FI" dirty="0"/>
          </a:p>
        </p:txBody>
      </p:sp>
      <p:sp>
        <p:nvSpPr>
          <p:cNvPr id="7" name="Sisällön paikkamerkki 3">
            <a:extLst>
              <a:ext uri="{FF2B5EF4-FFF2-40B4-BE49-F238E27FC236}">
                <a16:creationId xmlns:a16="http://schemas.microsoft.com/office/drawing/2014/main" id="{E24E172B-E61E-4E9D-AA95-F2EB6D4CF7F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44514" y="1840675"/>
            <a:ext cx="5351485" cy="444698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5">
            <a:extLst>
              <a:ext uri="{FF2B5EF4-FFF2-40B4-BE49-F238E27FC236}">
                <a16:creationId xmlns:a16="http://schemas.microsoft.com/office/drawing/2014/main" id="{5258FA17-5238-4491-84C7-75BA8F1326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293E101-5A2B-4FEA-B87E-1BC0B08E25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3.6.2024</a:t>
            </a:r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7238182F-09FB-A961-9917-E81DB0202027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</a:t>
            </a:r>
          </a:p>
        </p:txBody>
      </p:sp>
    </p:spTree>
    <p:extLst>
      <p:ext uri="{BB962C8B-B14F-4D97-AF65-F5344CB8AC3E}">
        <p14:creationId xmlns:p14="http://schemas.microsoft.com/office/powerpoint/2010/main" val="1642652520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kuusimetsäkuvalla" preserve="1" userDrawn="1">
  <p:cSld name="subtilte_slide_kuusimets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uva, joka sisältää kohteen ulko, kasvi, ruoho, vihreä&#10;&#10;Kuvaus luotu automaattisesti">
            <a:extLst>
              <a:ext uri="{FF2B5EF4-FFF2-40B4-BE49-F238E27FC236}">
                <a16:creationId xmlns:a16="http://schemas.microsoft.com/office/drawing/2014/main" id="{89BFC2AF-24A7-45CC-A8BF-2273DDC71A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1595" y="-10873"/>
            <a:ext cx="5281938" cy="6858000"/>
          </a:xfrm>
          <a:prstGeom prst="rect">
            <a:avLst/>
          </a:prstGeom>
        </p:spPr>
      </p:pic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 dirty="0"/>
              <a:t>Lisää väliotsikko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3.6.2024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6C54521D-862D-45BD-8F4E-0FC18AFE5D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97D7D615-8935-9A5C-B892-ADF8D76EC4D8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</a:t>
            </a:r>
          </a:p>
        </p:txBody>
      </p:sp>
    </p:spTree>
    <p:extLst>
      <p:ext uri="{BB962C8B-B14F-4D97-AF65-F5344CB8AC3E}">
        <p14:creationId xmlns:p14="http://schemas.microsoft.com/office/powerpoint/2010/main" val="2930463876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lautatapulikuvalla" preserve="1" userDrawn="1">
  <p:cSld name="subtilte_slide_lautatapu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uva, joka sisältää kohteen ulko, rakennus, katu, sivu&#10;&#10;Kuvaus luotu automaattisesti">
            <a:extLst>
              <a:ext uri="{FF2B5EF4-FFF2-40B4-BE49-F238E27FC236}">
                <a16:creationId xmlns:a16="http://schemas.microsoft.com/office/drawing/2014/main" id="{AA034375-BA2C-4707-B5C0-460E551550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0982" y="0"/>
            <a:ext cx="5281938" cy="6858000"/>
          </a:xfrm>
          <a:prstGeom prst="rect">
            <a:avLst/>
          </a:prstGeom>
        </p:spPr>
      </p:pic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/>
              <a:t>Lisää väliotsikko</a:t>
            </a:r>
            <a:endParaRPr lang="fi-FI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3.6.2024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659857A7-4588-4320-B874-283C0351AE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0E03B8C3-4BC1-C644-DA1E-CCBFE1A05D22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</a:t>
            </a:r>
          </a:p>
        </p:txBody>
      </p:sp>
    </p:spTree>
    <p:extLst>
      <p:ext uri="{BB962C8B-B14F-4D97-AF65-F5344CB8AC3E}">
        <p14:creationId xmlns:p14="http://schemas.microsoft.com/office/powerpoint/2010/main" val="3479021957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759693" y="361054"/>
            <a:ext cx="10687793" cy="90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59693" y="1440000"/>
            <a:ext cx="10687793" cy="471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9" name="dlogoplaceholder" hidden="1"/>
          <p:cNvSpPr txBox="1"/>
          <p:nvPr userDrawn="1"/>
        </p:nvSpPr>
        <p:spPr>
          <a:xfrm>
            <a:off x="9337232" y="324000"/>
            <a:ext cx="1706844" cy="338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fi-FI" sz="800"/>
          </a:p>
        </p:txBody>
      </p:sp>
      <p:pic>
        <p:nvPicPr>
          <p:cNvPr id="7" name="dlogoshape">
            <a:extLst>
              <a:ext uri="{FF2B5EF4-FFF2-40B4-BE49-F238E27FC236}">
                <a16:creationId xmlns:a16="http://schemas.microsoft.com/office/drawing/2014/main" id="{BB2D5D97-EC59-497F-8A4A-2A10BF2E030E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63" y="6398996"/>
            <a:ext cx="1988206" cy="338400"/>
          </a:xfrm>
          <a:prstGeom prst="rect">
            <a:avLst/>
          </a:prstGeom>
        </p:spPr>
      </p:pic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algn="ctr"/>
            <a:r>
              <a:rPr lang="fi-FI"/>
              <a:t>3.6.2024</a:t>
            </a:r>
          </a:p>
        </p:txBody>
      </p:sp>
    </p:spTree>
    <p:extLst>
      <p:ext uri="{BB962C8B-B14F-4D97-AF65-F5344CB8AC3E}">
        <p14:creationId xmlns:p14="http://schemas.microsoft.com/office/powerpoint/2010/main" val="2114745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23" r:id="rId2"/>
    <p:sldLayoutId id="2147483745" r:id="rId3"/>
    <p:sldLayoutId id="2147483706" r:id="rId4"/>
    <p:sldLayoutId id="2147483668" r:id="rId5"/>
    <p:sldLayoutId id="2147483726" r:id="rId6"/>
    <p:sldLayoutId id="2147483741" r:id="rId7"/>
    <p:sldLayoutId id="2147483743" r:id="rId8"/>
    <p:sldLayoutId id="2147483744" r:id="rId9"/>
    <p:sldLayoutId id="2147483742" r:id="rId10"/>
    <p:sldLayoutId id="2147483746" r:id="rId11"/>
    <p:sldLayoutId id="2147483747" r:id="rId12"/>
    <p:sldLayoutId id="2147483673" r:id="rId13"/>
  </p:sldLayoutIdLst>
  <p:hf hdr="0" ftr="0" dt="0"/>
  <p:txStyles>
    <p:titleStyle>
      <a:lvl1pPr algn="l" defTabSz="457200" rtl="0" eaLnBrk="1" latinLnBrk="0" hangingPunct="1">
        <a:lnSpc>
          <a:spcPct val="80000"/>
        </a:lnSpc>
        <a:spcBef>
          <a:spcPct val="0"/>
        </a:spcBef>
        <a:buNone/>
        <a:defRPr lang="fi-FI" sz="3200" kern="1200" cap="none" baseline="0" dirty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4400" indent="-28440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000" kern="1200" cap="none" baseline="0">
          <a:solidFill>
            <a:srgbClr val="59594A"/>
          </a:solidFill>
          <a:latin typeface="+mn-lt"/>
          <a:ea typeface="+mn-ea"/>
          <a:cs typeface="+mn-cs"/>
        </a:defRPr>
      </a:lvl1pPr>
      <a:lvl2pPr marL="568800" indent="-285750" algn="l" defTabSz="914400" rtl="0" eaLnBrk="1" latinLnBrk="0" hangingPunct="1">
        <a:spcBef>
          <a:spcPct val="20000"/>
        </a:spcBef>
        <a:buClr>
          <a:schemeClr val="accent2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3200" indent="-284400" algn="l" defTabSz="914400" rtl="0" eaLnBrk="1" latinLnBrk="0" hangingPunct="1">
        <a:spcBef>
          <a:spcPct val="20000"/>
        </a:spcBef>
        <a:buClr>
          <a:schemeClr val="accent3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2000" indent="-228600" algn="l" defTabSz="914400" rtl="0" eaLnBrk="1" latinLnBrk="0" hangingPunct="1">
        <a:spcBef>
          <a:spcPct val="20000"/>
        </a:spcBef>
        <a:buClr>
          <a:schemeClr val="tx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9200" indent="-228600" algn="l" defTabSz="914400" rtl="0" eaLnBrk="1" latinLnBrk="0" hangingPunct="1">
        <a:spcBef>
          <a:spcPct val="20000"/>
        </a:spcBef>
        <a:buClr>
          <a:schemeClr val="tx1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33E40091-B8B3-47EA-9A07-6F1C7D54FD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1</a:t>
            </a:fld>
            <a:endParaRPr lang="fi-FI" dirty="0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847F0FC8-3D3B-4C34-8A81-ABDE66AFD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Massa- ja paperiteollisuuden päästöt vesistöihin indeksoituna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FE7C21BE-30BD-4F7E-B1FC-D9B1CAA7DE15}"/>
              </a:ext>
            </a:extLst>
          </p:cNvPr>
          <p:cNvSpPr txBox="1"/>
          <p:nvPr/>
        </p:nvSpPr>
        <p:spPr>
          <a:xfrm>
            <a:off x="798438" y="1113125"/>
            <a:ext cx="8062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Massa- ja paperiteollisuuden päästöt vesistöihin ovat vähentyneet huomattavasti</a:t>
            </a:r>
          </a:p>
        </p:txBody>
      </p:sp>
      <p:graphicFrame>
        <p:nvGraphicFramePr>
          <p:cNvPr id="7" name="Sisällön paikkamerkki 6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145399258"/>
              </p:ext>
            </p:extLst>
          </p:nvPr>
        </p:nvGraphicFramePr>
        <p:xfrm>
          <a:off x="760413" y="1439863"/>
          <a:ext cx="10687050" cy="4716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6988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33E40091-B8B3-47EA-9A07-6F1C7D54FD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2</a:t>
            </a:fld>
            <a:endParaRPr lang="fi-FI" dirty="0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847F0FC8-3D3B-4C34-8A81-ABDE66AFD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Metsäteollisuus on onnistunut vesiensuojelussa erinomaisesti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371B433F-E49A-4576-B56D-3303013F5E01}"/>
              </a:ext>
            </a:extLst>
          </p:cNvPr>
          <p:cNvSpPr txBox="1"/>
          <p:nvPr/>
        </p:nvSpPr>
        <p:spPr>
          <a:xfrm>
            <a:off x="804532" y="1128915"/>
            <a:ext cx="7486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Suomen massa- ja paperiteollisuuden tuotanto ja kokonaisjätevesikuormitus</a:t>
            </a:r>
          </a:p>
        </p:txBody>
      </p:sp>
      <p:graphicFrame>
        <p:nvGraphicFramePr>
          <p:cNvPr id="7" name="Sisällön paikkamerkki 6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760413" y="1439863"/>
          <a:ext cx="10687050" cy="4716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02093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33E40091-B8B3-47EA-9A07-6F1C7D54FD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3</a:t>
            </a:fld>
            <a:endParaRPr lang="fi-FI" dirty="0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847F0FC8-3D3B-4C34-8A81-ABDE66AFD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COD-päästöt ovat vähentyneet 69 % tuotettua tonnia kohti vuodesta 1992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1A49E6B9-BAC1-4A45-84ED-368101BBA3D5}"/>
              </a:ext>
            </a:extLst>
          </p:cNvPr>
          <p:cNvSpPr txBox="1"/>
          <p:nvPr/>
        </p:nvSpPr>
        <p:spPr>
          <a:xfrm>
            <a:off x="804972" y="1134561"/>
            <a:ext cx="8535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Suomen massa- ja paperiteollisuuden COD-kokonaispäästöt (kemiallinen hapenkulutus)</a:t>
            </a:r>
          </a:p>
        </p:txBody>
      </p:sp>
      <p:graphicFrame>
        <p:nvGraphicFramePr>
          <p:cNvPr id="8" name="Sisällön paikkamerkki 7">
            <a:extLst>
              <a:ext uri="{FF2B5EF4-FFF2-40B4-BE49-F238E27FC236}">
                <a16:creationId xmlns:a16="http://schemas.microsoft.com/office/drawing/2014/main" id="{00000000-0008-0000-0400-000005000000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760413" y="1439863"/>
          <a:ext cx="10687050" cy="4716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8665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33E40091-B8B3-47EA-9A07-6F1C7D54FD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4</a:t>
            </a:fld>
            <a:endParaRPr lang="fi-FI" dirty="0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847F0FC8-3D3B-4C34-8A81-ABDE66AFD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Ravinnepäästöt vesistöihin ovat jatkaneet laskuaan merkittävästi 1990-luvun alusta lähtien</a:t>
            </a:r>
          </a:p>
        </p:txBody>
      </p:sp>
      <p:graphicFrame>
        <p:nvGraphicFramePr>
          <p:cNvPr id="7" name="Sisällön paikkamerkki 6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502087552"/>
              </p:ext>
            </p:extLst>
          </p:nvPr>
        </p:nvGraphicFramePr>
        <p:xfrm>
          <a:off x="760413" y="1439863"/>
          <a:ext cx="7299325" cy="4716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isällön paikkamerkki 8">
            <a:extLst>
              <a:ext uri="{FF2B5EF4-FFF2-40B4-BE49-F238E27FC236}">
                <a16:creationId xmlns:a16="http://schemas.microsoft.com/office/drawing/2014/main" id="{4EA20A06-11CF-9C21-4735-C602440CE72C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Fosforipäästöt ovat vähentyneet 83 % ja typpipäästöt ovat vähentyneet 52 % tuotettua tonnia kohti vuodesta 1992.</a:t>
            </a:r>
            <a:endParaRPr lang="en-GB" dirty="0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EAA212DC-BA62-43E7-9754-95C285173D5A}"/>
              </a:ext>
            </a:extLst>
          </p:cNvPr>
          <p:cNvSpPr txBox="1"/>
          <p:nvPr/>
        </p:nvSpPr>
        <p:spPr>
          <a:xfrm>
            <a:off x="796628" y="1131939"/>
            <a:ext cx="7166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Suomen massa- ja paperiteollisuuden kokonaisravinnepäästöt vesistöihin</a:t>
            </a:r>
          </a:p>
        </p:txBody>
      </p:sp>
    </p:spTree>
    <p:extLst>
      <p:ext uri="{BB962C8B-B14F-4D97-AF65-F5344CB8AC3E}">
        <p14:creationId xmlns:p14="http://schemas.microsoft.com/office/powerpoint/2010/main" val="2434195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33E40091-B8B3-47EA-9A07-6F1C7D54FD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5</a:t>
            </a:fld>
            <a:endParaRPr lang="fi-FI" dirty="0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847F0FC8-3D3B-4C34-8A81-ABDE66AFD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AOX-päästöt ovat alentuneet noin 90 % tuotettua tonnia kohti vuodesta 1992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8B644BD9-0D70-4437-82BD-B199301E1EEE}"/>
              </a:ext>
            </a:extLst>
          </p:cNvPr>
          <p:cNvSpPr txBox="1"/>
          <p:nvPr/>
        </p:nvSpPr>
        <p:spPr>
          <a:xfrm>
            <a:off x="804378" y="1131939"/>
            <a:ext cx="7757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Suomen selluteollisuuden orgaanisten klooriyhdisteiden (AOX) kokonaispäästöt</a:t>
            </a:r>
          </a:p>
        </p:txBody>
      </p:sp>
      <p:graphicFrame>
        <p:nvGraphicFramePr>
          <p:cNvPr id="8" name="Sisällön paikkamerkki 7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760413" y="1439863"/>
          <a:ext cx="10687050" cy="4716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58712867"/>
      </p:ext>
    </p:extLst>
  </p:cSld>
  <p:clrMapOvr>
    <a:masterClrMapping/>
  </p:clrMapOvr>
</p:sld>
</file>

<file path=ppt/theme/theme1.xml><?xml version="1.0" encoding="utf-8"?>
<a:theme xmlns:a="http://schemas.openxmlformats.org/drawingml/2006/main" name="Tekstikalvopohja">
  <a:themeElements>
    <a:clrScheme name="MT viralliset värit">
      <a:dk1>
        <a:srgbClr val="59594A"/>
      </a:dk1>
      <a:lt1>
        <a:sysClr val="window" lastClr="FFFFFF"/>
      </a:lt1>
      <a:dk2>
        <a:srgbClr val="85B526"/>
      </a:dk2>
      <a:lt2>
        <a:srgbClr val="EDEDED"/>
      </a:lt2>
      <a:accent1>
        <a:srgbClr val="85B526"/>
      </a:accent1>
      <a:accent2>
        <a:srgbClr val="59594A"/>
      </a:accent2>
      <a:accent3>
        <a:srgbClr val="EF7D00"/>
      </a:accent3>
      <a:accent4>
        <a:srgbClr val="0F72A2"/>
      </a:accent4>
      <a:accent5>
        <a:srgbClr val="E8548D"/>
      </a:accent5>
      <a:accent6>
        <a:srgbClr val="000000"/>
      </a:accent6>
      <a:hlink>
        <a:srgbClr val="59594A"/>
      </a:hlink>
      <a:folHlink>
        <a:srgbClr val="878787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chemeClr val="accent1">
                <a:tint val="100000"/>
                <a:shade val="100000"/>
                <a:satMod val="130000"/>
              </a:schemeClr>
            </a:gs>
            <a:gs pos="100000">
              <a:schemeClr val="accent1"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/>
      </a:spPr>
      <a:bodyPr rtlCol="0" anchor="ctr"/>
      <a:lstStyle>
        <a:defPPr algn="ctr">
          <a:defRPr sz="21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etsäteollisuus_pohja.potx" id="{2937551B-1433-4C83-BDD7-E8E08F836FE1}" vid="{7EB92907-DF44-4AA5-AAF0-7407A51B6A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etsateollisuus ry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9EAAB1"/>
    </a:accent1>
    <a:accent2>
      <a:srgbClr val="99CC00"/>
    </a:accent2>
    <a:accent3>
      <a:srgbClr val="001999"/>
    </a:accent3>
    <a:accent4>
      <a:srgbClr val="FC831B"/>
    </a:accent4>
    <a:accent5>
      <a:srgbClr val="86766E"/>
    </a:accent5>
    <a:accent6>
      <a:srgbClr val="DDDE00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Metsateollisuus ry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9EAAB1"/>
    </a:accent1>
    <a:accent2>
      <a:srgbClr val="99CC00"/>
    </a:accent2>
    <a:accent3>
      <a:srgbClr val="001999"/>
    </a:accent3>
    <a:accent4>
      <a:srgbClr val="FC831B"/>
    </a:accent4>
    <a:accent5>
      <a:srgbClr val="86766E"/>
    </a:accent5>
    <a:accent6>
      <a:srgbClr val="DDDE00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Metsateollisuus ry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9EAAB1"/>
    </a:accent1>
    <a:accent2>
      <a:srgbClr val="99CC00"/>
    </a:accent2>
    <a:accent3>
      <a:srgbClr val="001999"/>
    </a:accent3>
    <a:accent4>
      <a:srgbClr val="FC831B"/>
    </a:accent4>
    <a:accent5>
      <a:srgbClr val="86766E"/>
    </a:accent5>
    <a:accent6>
      <a:srgbClr val="DDDE00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Metsateollisuus ry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9EAAB1"/>
    </a:accent1>
    <a:accent2>
      <a:srgbClr val="99CC00"/>
    </a:accent2>
    <a:accent3>
      <a:srgbClr val="001999"/>
    </a:accent3>
    <a:accent4>
      <a:srgbClr val="FC831B"/>
    </a:accent4>
    <a:accent5>
      <a:srgbClr val="86766E"/>
    </a:accent5>
    <a:accent6>
      <a:srgbClr val="DDDE00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Metsateollisuus ry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9EAAB1"/>
    </a:accent1>
    <a:accent2>
      <a:srgbClr val="99CC00"/>
    </a:accent2>
    <a:accent3>
      <a:srgbClr val="001999"/>
    </a:accent3>
    <a:accent4>
      <a:srgbClr val="FC831B"/>
    </a:accent4>
    <a:accent5>
      <a:srgbClr val="86766E"/>
    </a:accent5>
    <a:accent6>
      <a:srgbClr val="DDDE00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metsäteollisuus_pohja</Template>
  <TotalTime>152</TotalTime>
  <Words>149</Words>
  <Application>Microsoft Office PowerPoint</Application>
  <PresentationFormat>Laajakuva</PresentationFormat>
  <Paragraphs>27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Tekstikalvopohja</vt:lpstr>
      <vt:lpstr>Massa- ja paperiteollisuuden päästöt vesistöihin indeksoituna</vt:lpstr>
      <vt:lpstr>Metsäteollisuus on onnistunut vesiensuojelussa erinomaisesti</vt:lpstr>
      <vt:lpstr>COD-päästöt ovat vähentyneet 69 % tuotettua tonnia kohti vuodesta 1992</vt:lpstr>
      <vt:lpstr>Ravinnepäästöt vesistöihin ovat jatkaneet laskuaan merkittävästi 1990-luvun alusta lähtien</vt:lpstr>
      <vt:lpstr>AOX-päästöt ovat alentuneet noin 90 % tuotettua tonnia kohti vuodesta 1992</vt:lpstr>
    </vt:vector>
  </TitlesOfParts>
  <Company>Metsäteollisuus 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Massa- ja paperiteollisuuden päästöt vesistöihin</dc:title>
  <dc:creator>Marjukka Rautavirta</dc:creator>
  <cp:keywords/>
  <cp:lastModifiedBy>Rautavirta Marjukka</cp:lastModifiedBy>
  <cp:revision>16</cp:revision>
  <dcterms:created xsi:type="dcterms:W3CDTF">2022-10-24T11:53:31Z</dcterms:created>
  <dcterms:modified xsi:type="dcterms:W3CDTF">2024-06-19T08:02:51Z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KameleonVerID">
    <vt:lpwstr>398.83.06.204</vt:lpwstr>
  </property>
  <property fmtid="{D5CDD505-2E9C-101B-9397-08002B2CF9AE}" pid="3" name="dvSaved">
    <vt:lpwstr>1</vt:lpwstr>
  </property>
  <property fmtid="{D5CDD505-2E9C-101B-9397-08002B2CF9AE}" pid="4" name="dvLanguage">
    <vt:lpwstr>1035</vt:lpwstr>
  </property>
  <property fmtid="{D5CDD505-2E9C-101B-9397-08002B2CF9AE}" pid="5" name="dvTemplate">
    <vt:lpwstr>metsäteollisuus_pohja.potx</vt:lpwstr>
  </property>
  <property fmtid="{D5CDD505-2E9C-101B-9397-08002B2CF9AE}" pid="6" name="dvDefinition">
    <vt:lpwstr>252 (dd_default.xml)</vt:lpwstr>
  </property>
  <property fmtid="{D5CDD505-2E9C-101B-9397-08002B2CF9AE}" pid="7" name="dvDefinitionID">
    <vt:lpwstr>252</vt:lpwstr>
  </property>
  <property fmtid="{D5CDD505-2E9C-101B-9397-08002B2CF9AE}" pid="8" name="dvContentFile">
    <vt:lpwstr>dd_default.xml</vt:lpwstr>
  </property>
  <property fmtid="{D5CDD505-2E9C-101B-9397-08002B2CF9AE}" pid="9" name="dvGlobalVerID">
    <vt:lpwstr>398.90.05.211</vt:lpwstr>
  </property>
  <property fmtid="{D5CDD505-2E9C-101B-9397-08002B2CF9AE}" pid="10" name="dvDefinitionVersion">
    <vt:lpwstr>1.0 / 5.12.2019</vt:lpwstr>
  </property>
  <property fmtid="{D5CDD505-2E9C-101B-9397-08002B2CF9AE}" pid="11" name="filename">
    <vt:lpwstr>false</vt:lpwstr>
  </property>
  <property fmtid="{D5CDD505-2E9C-101B-9397-08002B2CF9AE}" pid="12" name="filenameandpath">
    <vt:lpwstr>false</vt:lpwstr>
  </property>
  <property fmtid="{D5CDD505-2E9C-101B-9397-08002B2CF9AE}" pid="13" name="dvPagenumberExist">
    <vt:lpwstr>1</vt:lpwstr>
  </property>
  <property fmtid="{D5CDD505-2E9C-101B-9397-08002B2CF9AE}" pid="14" name="dvAuthorExist">
    <vt:lpwstr>0</vt:lpwstr>
  </property>
  <property fmtid="{D5CDD505-2E9C-101B-9397-08002B2CF9AE}" pid="15" name="dvDateExist">
    <vt:lpwstr>-1</vt:lpwstr>
  </property>
  <property fmtid="{D5CDD505-2E9C-101B-9397-08002B2CF9AE}" pid="16" name="dvCategory">
    <vt:lpwstr>29</vt:lpwstr>
  </property>
  <property fmtid="{D5CDD505-2E9C-101B-9397-08002B2CF9AE}" pid="17" name="dvCategory_2">
    <vt:lpwstr>0</vt:lpwstr>
  </property>
  <property fmtid="{D5CDD505-2E9C-101B-9397-08002B2CF9AE}" pid="18" name="dvSavepath">
    <vt:lpwstr/>
  </property>
  <property fmtid="{D5CDD505-2E9C-101B-9397-08002B2CF9AE}" pid="19" name="dvUsed">
    <vt:lpwstr>1</vt:lpwstr>
  </property>
  <property fmtid="{D5CDD505-2E9C-101B-9397-08002B2CF9AE}" pid="20" name="dvCompany">
    <vt:lpwstr>METE</vt:lpwstr>
  </property>
  <property fmtid="{D5CDD505-2E9C-101B-9397-08002B2CF9AE}" pid="21" name="dvSite">
    <vt:lpwstr>Yleinen</vt:lpwstr>
  </property>
  <property fmtid="{D5CDD505-2E9C-101B-9397-08002B2CF9AE}" pid="22" name="dvNumbering">
    <vt:lpwstr>0</vt:lpwstr>
  </property>
  <property fmtid="{D5CDD505-2E9C-101B-9397-08002B2CF9AE}" pid="23" name="dvDUname">
    <vt:lpwstr>Marjukka Rautavirta</vt:lpwstr>
  </property>
  <property fmtid="{D5CDD505-2E9C-101B-9397-08002B2CF9AE}" pid="24" name="dvDUdepartment">
    <vt:lpwstr/>
  </property>
  <property fmtid="{D5CDD505-2E9C-101B-9397-08002B2CF9AE}" pid="25" name="dvDate_Page">
    <vt:lpwstr>0</vt:lpwstr>
  </property>
  <property fmtid="{D5CDD505-2E9C-101B-9397-08002B2CF9AE}" pid="26" name="dvAuthor">
    <vt:lpwstr>Marjukka Rautavirta</vt:lpwstr>
  </property>
  <property fmtid="{D5CDD505-2E9C-101B-9397-08002B2CF9AE}" pid="27" name="dvAuthor_Page">
    <vt:lpwstr>0</vt:lpwstr>
  </property>
  <property fmtid="{D5CDD505-2E9C-101B-9397-08002B2CF9AE}" pid="28" name="dvSectorExist">
    <vt:lpwstr>0</vt:lpwstr>
  </property>
  <property fmtid="{D5CDD505-2E9C-101B-9397-08002B2CF9AE}" pid="29" name="dvSector">
    <vt:lpwstr/>
  </property>
  <property fmtid="{D5CDD505-2E9C-101B-9397-08002B2CF9AE}" pid="30" name="dvLahde">
    <vt:lpwstr>0</vt:lpwstr>
  </property>
  <property fmtid="{D5CDD505-2E9C-101B-9397-08002B2CF9AE}" pid="31" name="dvLahdetext">
    <vt:lpwstr>Metsäteollisuus ry</vt:lpwstr>
  </property>
  <property fmtid="{D5CDD505-2E9C-101B-9397-08002B2CF9AE}" pid="32" name="Owner">
    <vt:lpwstr>Marjukka Rautavirta</vt:lpwstr>
  </property>
  <property fmtid="{D5CDD505-2E9C-101B-9397-08002B2CF9AE}" pid="33" name="MSIP_Label_b616c8f7-5329-45c1-b6df-378d2db7d954_Enabled">
    <vt:lpwstr>true</vt:lpwstr>
  </property>
  <property fmtid="{D5CDD505-2E9C-101B-9397-08002B2CF9AE}" pid="34" name="MSIP_Label_b616c8f7-5329-45c1-b6df-378d2db7d954_SetDate">
    <vt:lpwstr>2024-06-03T09:21:00Z</vt:lpwstr>
  </property>
  <property fmtid="{D5CDD505-2E9C-101B-9397-08002B2CF9AE}" pid="35" name="MSIP_Label_b616c8f7-5329-45c1-b6df-378d2db7d954_Method">
    <vt:lpwstr>Privileged</vt:lpwstr>
  </property>
  <property fmtid="{D5CDD505-2E9C-101B-9397-08002B2CF9AE}" pid="36" name="MSIP_Label_b616c8f7-5329-45c1-b6df-378d2db7d954_Name">
    <vt:lpwstr>General</vt:lpwstr>
  </property>
  <property fmtid="{D5CDD505-2E9C-101B-9397-08002B2CF9AE}" pid="37" name="MSIP_Label_b616c8f7-5329-45c1-b6df-378d2db7d954_SiteId">
    <vt:lpwstr>ef23504f-7fcd-4484-b491-9ebeb84fe42b</vt:lpwstr>
  </property>
  <property fmtid="{D5CDD505-2E9C-101B-9397-08002B2CF9AE}" pid="38" name="MSIP_Label_b616c8f7-5329-45c1-b6df-378d2db7d954_ActionId">
    <vt:lpwstr>2608b168-fcc9-4503-9c25-43c1cb8a0a22</vt:lpwstr>
  </property>
  <property fmtid="{D5CDD505-2E9C-101B-9397-08002B2CF9AE}" pid="39" name="MSIP_Label_b616c8f7-5329-45c1-b6df-378d2db7d954_ContentBits">
    <vt:lpwstr>0</vt:lpwstr>
  </property>
</Properties>
</file>