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70" r:id="rId2"/>
    <p:sldId id="271" r:id="rId3"/>
    <p:sldId id="261" r:id="rId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94A"/>
    <a:srgbClr val="85D0F3"/>
    <a:srgbClr val="17A526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78" autoAdjust="0"/>
  </p:normalViewPr>
  <p:slideViewPr>
    <p:cSldViewPr snapToGrid="0" snapToObjects="1" showGuides="1">
      <p:cViewPr varScale="1">
        <p:scale>
          <a:sx n="81" d="100"/>
          <a:sy n="81" d="100"/>
        </p:scale>
        <p:origin x="114" y="189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da\TIETOPALVELU\Ty&#246;el&#228;m&#228;\Tapaturma-%20ja%20sairauspoissaolo%20-kysely\1_Sairauksien%20aiheuttamat%20poissaolot%20paperi-,%20saha-%20ja%20levyteollisuudess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da\TIETOPALVELU\Ty&#246;el&#228;m&#228;\Tapaturma-%20ja%20sairauspoissaolo%20-kysely\1_Sairauksien%20aiheuttamat%20poissaolot%20paperi-,%20saha-%20ja%20levyteollisuudessa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306173984568045E-2"/>
          <c:y val="6.1412463768354693E-2"/>
          <c:w val="0.90465668714487601"/>
          <c:h val="0.86298783506292509"/>
        </c:manualLayout>
      </c:layout>
      <c:lineChart>
        <c:grouping val="standard"/>
        <c:varyColors val="0"/>
        <c:ser>
          <c:idx val="2"/>
          <c:order val="0"/>
          <c:tx>
            <c:strRef>
              <c:f>DATA!$Z$6</c:f>
              <c:strCache>
                <c:ptCount val="1"/>
                <c:pt idx="0">
                  <c:v>Saha- ja Levyteollisuus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12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76-4AF2-936B-2A1F57A1C57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DATA!$W$11:$W$23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DATA!$Z$11:$Z$23</c:f>
              <c:numCache>
                <c:formatCode>#\ ##0.0</c:formatCode>
                <c:ptCount val="13"/>
                <c:pt idx="0">
                  <c:v>39.382326982674492</c:v>
                </c:pt>
                <c:pt idx="1">
                  <c:v>31.90206492773067</c:v>
                </c:pt>
                <c:pt idx="2">
                  <c:v>26.088087847918612</c:v>
                </c:pt>
                <c:pt idx="3">
                  <c:v>18.569395614495381</c:v>
                </c:pt>
                <c:pt idx="4">
                  <c:v>11.676984430840806</c:v>
                </c:pt>
                <c:pt idx="5">
                  <c:v>13.498267439331613</c:v>
                </c:pt>
                <c:pt idx="6">
                  <c:v>11.39281856860919</c:v>
                </c:pt>
                <c:pt idx="7">
                  <c:v>14.05311882698286</c:v>
                </c:pt>
                <c:pt idx="8">
                  <c:v>13.312495474345848</c:v>
                </c:pt>
                <c:pt idx="9">
                  <c:v>12.617014490488629</c:v>
                </c:pt>
                <c:pt idx="10">
                  <c:v>12.3125126830121</c:v>
                </c:pt>
                <c:pt idx="11">
                  <c:v>11.690032636383579</c:v>
                </c:pt>
                <c:pt idx="12">
                  <c:v>10.301363477809209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8E76-4AF2-936B-2A1F57A1C574}"/>
            </c:ext>
          </c:extLst>
        </c:ser>
        <c:ser>
          <c:idx val="1"/>
          <c:order val="1"/>
          <c:tx>
            <c:strRef>
              <c:f>DATA!$Y$6</c:f>
              <c:strCache>
                <c:ptCount val="1"/>
                <c:pt idx="0">
                  <c:v>Paperiteollisuus</c:v>
                </c:pt>
              </c:strCache>
            </c:strRef>
          </c:tx>
          <c:spPr>
            <a:ln w="19050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dLbls>
            <c:dLbl>
              <c:idx val="12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76-4AF2-936B-2A1F57A1C5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DATA!$W$11:$W$23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DATA!$Y$11:$Y$23</c:f>
              <c:numCache>
                <c:formatCode>#\ ##0.0</c:formatCode>
                <c:ptCount val="13"/>
                <c:pt idx="0">
                  <c:v>16.252150377921456</c:v>
                </c:pt>
                <c:pt idx="1">
                  <c:v>12.374550741935314</c:v>
                </c:pt>
                <c:pt idx="2">
                  <c:v>8.5415537624270161</c:v>
                </c:pt>
                <c:pt idx="3">
                  <c:v>7.3665080411935131</c:v>
                </c:pt>
                <c:pt idx="4">
                  <c:v>5.27147265293054</c:v>
                </c:pt>
                <c:pt idx="5">
                  <c:v>4.9872261640000586</c:v>
                </c:pt>
                <c:pt idx="6">
                  <c:v>7.1350607265565467</c:v>
                </c:pt>
                <c:pt idx="7">
                  <c:v>5.23044014393047</c:v>
                </c:pt>
                <c:pt idx="8">
                  <c:v>6.4851805812024734</c:v>
                </c:pt>
                <c:pt idx="9">
                  <c:v>5.187741934617736</c:v>
                </c:pt>
                <c:pt idx="10">
                  <c:v>5.9756505153174251</c:v>
                </c:pt>
                <c:pt idx="11">
                  <c:v>5.1220817721936545</c:v>
                </c:pt>
                <c:pt idx="12">
                  <c:v>4.7847369700600622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8E76-4AF2-936B-2A1F57A1C574}"/>
            </c:ext>
          </c:extLst>
        </c:ser>
        <c:ser>
          <c:idx val="0"/>
          <c:order val="2"/>
          <c:tx>
            <c:strRef>
              <c:f>DATA!$X$6</c:f>
              <c:strCache>
                <c:ptCount val="1"/>
                <c:pt idx="0">
                  <c:v>Paperi-, saha- ja levyteollisuus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12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76-4AF2-936B-2A1F57A1C5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DATA!$W$11:$W$23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DATA!$X$11:$X$23</c:f>
              <c:numCache>
                <c:formatCode>#\ ##0.0</c:formatCode>
                <c:ptCount val="13"/>
                <c:pt idx="0">
                  <c:v>22.616219339977182</c:v>
                </c:pt>
                <c:pt idx="1">
                  <c:v>17.510375983048469</c:v>
                </c:pt>
                <c:pt idx="2">
                  <c:v>13.082166692933022</c:v>
                </c:pt>
                <c:pt idx="3">
                  <c:v>10.876882137834059</c:v>
                </c:pt>
                <c:pt idx="4">
                  <c:v>7.2369616098861211</c:v>
                </c:pt>
                <c:pt idx="5">
                  <c:v>7.4071235287940533</c:v>
                </c:pt>
                <c:pt idx="6">
                  <c:v>8.2599615965475515</c:v>
                </c:pt>
                <c:pt idx="7">
                  <c:v>7.4998364250203506</c:v>
                </c:pt>
                <c:pt idx="8">
                  <c:v>8.1939964356115507</c:v>
                </c:pt>
                <c:pt idx="9">
                  <c:v>7.1125730563585927</c:v>
                </c:pt>
                <c:pt idx="10">
                  <c:v>7.7393574617941665</c:v>
                </c:pt>
                <c:pt idx="11">
                  <c:v>7.1797787275960241</c:v>
                </c:pt>
                <c:pt idx="12">
                  <c:v>6.229852718798214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8E76-4AF2-936B-2A1F57A1C5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5514568"/>
        <c:axId val="515515552"/>
      </c:lineChart>
      <c:catAx>
        <c:axId val="51551456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15515552"/>
        <c:crosses val="autoZero"/>
        <c:auto val="1"/>
        <c:lblAlgn val="ctr"/>
        <c:lblOffset val="100"/>
        <c:tickMarkSkip val="1"/>
        <c:noMultiLvlLbl val="0"/>
      </c:catAx>
      <c:valAx>
        <c:axId val="515515552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15514568"/>
        <c:crosses val="autoZero"/>
        <c:crossBetween val="midCat"/>
        <c:majorUnit val="5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144593464278505"/>
          <c:y val="5.1286168654031711E-2"/>
          <c:w val="0.38084710100287023"/>
          <c:h val="0.215202607994726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fi-FI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30617555308652E-2"/>
          <c:y val="6.1412393422494126E-2"/>
          <c:w val="0.86777514349167895"/>
          <c:h val="0.86298783506292509"/>
        </c:manualLayout>
      </c:layout>
      <c:lineChart>
        <c:grouping val="standard"/>
        <c:varyColors val="0"/>
        <c:ser>
          <c:idx val="2"/>
          <c:order val="0"/>
          <c:tx>
            <c:strRef>
              <c:f>DATA!$Z$34</c:f>
              <c:strCache>
                <c:ptCount val="1"/>
                <c:pt idx="0">
                  <c:v>Saha- ja Levyteollisuus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12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3B-4134-9AB7-3833B39781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DATA!$W$39:$W$51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DATA!$Z$39:$Z$51</c:f>
              <c:numCache>
                <c:formatCode>0.0\ %</c:formatCode>
                <c:ptCount val="13"/>
                <c:pt idx="0">
                  <c:v>5.3986472078395902E-2</c:v>
                </c:pt>
                <c:pt idx="1">
                  <c:v>6.1330485352354136E-2</c:v>
                </c:pt>
                <c:pt idx="2">
                  <c:v>5.4740648248431591E-2</c:v>
                </c:pt>
                <c:pt idx="3">
                  <c:v>4.817374636480342E-2</c:v>
                </c:pt>
                <c:pt idx="4">
                  <c:v>5.2790024551518759E-2</c:v>
                </c:pt>
                <c:pt idx="5">
                  <c:v>4.4604432179330723E-2</c:v>
                </c:pt>
                <c:pt idx="6">
                  <c:v>4.3887130869532109E-2</c:v>
                </c:pt>
                <c:pt idx="7">
                  <c:v>4.3577919009987566E-2</c:v>
                </c:pt>
                <c:pt idx="8">
                  <c:v>4.4807240736926227E-2</c:v>
                </c:pt>
                <c:pt idx="9">
                  <c:v>4.6125844487282519E-2</c:v>
                </c:pt>
                <c:pt idx="10">
                  <c:v>4.9115888613512092E-2</c:v>
                </c:pt>
                <c:pt idx="11">
                  <c:v>5.9163958889553413E-2</c:v>
                </c:pt>
                <c:pt idx="12">
                  <c:v>4.8743891086328768E-2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13B-4134-9AB7-3833B3978152}"/>
            </c:ext>
          </c:extLst>
        </c:ser>
        <c:ser>
          <c:idx val="1"/>
          <c:order val="1"/>
          <c:tx>
            <c:strRef>
              <c:f>DATA!$Y$34</c:f>
              <c:strCache>
                <c:ptCount val="1"/>
                <c:pt idx="0">
                  <c:v>Paperiteollisuus</c:v>
                </c:pt>
              </c:strCache>
            </c:strRef>
          </c:tx>
          <c:spPr>
            <a:ln w="19050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dLbls>
            <c:dLbl>
              <c:idx val="12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3B-4134-9AB7-3833B39781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DATA!$W$39:$W$51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DATA!$Y$39:$Y$51</c:f>
              <c:numCache>
                <c:formatCode>0.0\ %</c:formatCode>
                <c:ptCount val="13"/>
                <c:pt idx="0">
                  <c:v>5.1015018174293013E-2</c:v>
                </c:pt>
                <c:pt idx="1">
                  <c:v>4.9629216161307263E-2</c:v>
                </c:pt>
                <c:pt idx="2">
                  <c:v>4.6730510297904856E-2</c:v>
                </c:pt>
                <c:pt idx="3">
                  <c:v>4.4806327763001426E-2</c:v>
                </c:pt>
                <c:pt idx="4">
                  <c:v>4.3127709050739815E-2</c:v>
                </c:pt>
                <c:pt idx="5">
                  <c:v>3.9477615129770098E-2</c:v>
                </c:pt>
                <c:pt idx="6">
                  <c:v>4.2549581219478633E-2</c:v>
                </c:pt>
                <c:pt idx="7">
                  <c:v>4.4767737434277123E-2</c:v>
                </c:pt>
                <c:pt idx="8">
                  <c:v>4.830062724870661E-2</c:v>
                </c:pt>
                <c:pt idx="9">
                  <c:v>4.3061345975867533E-2</c:v>
                </c:pt>
                <c:pt idx="10">
                  <c:v>4.7037805747960085E-2</c:v>
                </c:pt>
                <c:pt idx="11">
                  <c:v>5.5611430309683581E-2</c:v>
                </c:pt>
                <c:pt idx="12">
                  <c:v>5.26394496107494E-2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E13B-4134-9AB7-3833B3978152}"/>
            </c:ext>
          </c:extLst>
        </c:ser>
        <c:ser>
          <c:idx val="0"/>
          <c:order val="2"/>
          <c:tx>
            <c:strRef>
              <c:f>DATA!$X$34</c:f>
              <c:strCache>
                <c:ptCount val="1"/>
                <c:pt idx="0">
                  <c:v>Paperi-, saha- ja levyteollisuus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11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4.5229387717823664E-2"/>
                      <c:h val="3.9173518235272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13B-4134-9AB7-3833B3978152}"/>
                </c:ext>
              </c:extLst>
            </c:dLbl>
            <c:dLbl>
              <c:idx val="12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3B-4134-9AB7-3833B39781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DATA!$W$39:$W$51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DATA!$X$39:$X$51</c:f>
              <c:numCache>
                <c:formatCode>0.0\ %</c:formatCode>
                <c:ptCount val="13"/>
                <c:pt idx="0">
                  <c:v>5.1832588134368224E-2</c:v>
                </c:pt>
                <c:pt idx="1">
                  <c:v>5.2706703295238154E-2</c:v>
                </c:pt>
                <c:pt idx="2">
                  <c:v>4.8803337659484601E-2</c:v>
                </c:pt>
                <c:pt idx="3">
                  <c:v>4.5861493134872353E-2</c:v>
                </c:pt>
                <c:pt idx="4">
                  <c:v>4.6092526706823726E-2</c:v>
                </c:pt>
                <c:pt idx="5">
                  <c:v>4.0935294709350027E-2</c:v>
                </c:pt>
                <c:pt idx="6">
                  <c:v>4.2902962229112551E-2</c:v>
                </c:pt>
                <c:pt idx="7">
                  <c:v>4.4461688715485885E-2</c:v>
                </c:pt>
                <c:pt idx="8">
                  <c:v>4.7426263849575226E-2</c:v>
                </c:pt>
                <c:pt idx="9">
                  <c:v>4.3855319014673162E-2</c:v>
                </c:pt>
                <c:pt idx="10">
                  <c:v>4.7616188090567002E-2</c:v>
                </c:pt>
                <c:pt idx="11">
                  <c:v>5.6724414769210245E-2</c:v>
                </c:pt>
                <c:pt idx="12">
                  <c:v>5.1344216051796836E-2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E13B-4134-9AB7-3833B39781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5514568"/>
        <c:axId val="515515552"/>
      </c:lineChart>
      <c:catAx>
        <c:axId val="51551456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15515552"/>
        <c:crosses val="autoZero"/>
        <c:auto val="1"/>
        <c:lblAlgn val="ctr"/>
        <c:lblOffset val="100"/>
        <c:tickMarkSkip val="1"/>
        <c:noMultiLvlLbl val="0"/>
      </c:catAx>
      <c:valAx>
        <c:axId val="515515552"/>
        <c:scaling>
          <c:orientation val="minMax"/>
          <c:min val="3.5000000000000003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155145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899168347294592"/>
          <c:y val="0.10978342969022201"/>
          <c:w val="0.38084710100287023"/>
          <c:h val="0.235374111557637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fi-FI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0.02394</cdr:x>
      <cdr:y>0.00564</cdr:y>
    </cdr:from>
    <cdr:to>
      <cdr:x>0.29282</cdr:x>
      <cdr:y>0.05446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F0130598-B837-4ABA-83CA-EBA009DAF2B4}"/>
            </a:ext>
          </a:extLst>
        </cdr:cNvPr>
        <cdr:cNvSpPr txBox="1"/>
      </cdr:nvSpPr>
      <cdr:spPr>
        <a:xfrm xmlns:a="http://schemas.openxmlformats.org/drawingml/2006/main">
          <a:off x="207506" y="35510"/>
          <a:ext cx="2330585" cy="3073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1100" b="0" i="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Tapaturmia / milj. työtuntia (LTAF)</a:t>
          </a:r>
          <a:endParaRPr lang="fi-FI">
            <a:solidFill>
              <a:schemeClr val="tx1"/>
            </a:solidFill>
            <a:effectLst/>
          </a:endParaRPr>
        </a:p>
        <a:p xmlns:a="http://schemas.openxmlformats.org/drawingml/2006/main">
          <a:endParaRPr lang="fi-FI" sz="110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0.0709</cdr:x>
      <cdr:y>0.00282</cdr:y>
    </cdr:from>
    <cdr:to>
      <cdr:x>0.34438</cdr:x>
      <cdr:y>0.05501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F0130598-B837-4ABA-83CA-EBA009DAF2B4}"/>
            </a:ext>
          </a:extLst>
        </cdr:cNvPr>
        <cdr:cNvSpPr txBox="1"/>
      </cdr:nvSpPr>
      <cdr:spPr>
        <a:xfrm xmlns:a="http://schemas.openxmlformats.org/drawingml/2006/main">
          <a:off x="659248" y="17114"/>
          <a:ext cx="2542863" cy="3167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eaLnBrk="1" fontAlgn="auto" latinLnBrk="0" hangingPunct="1"/>
          <a:r>
            <a:rPr lang="fi-FI" sz="120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% säännöllisestä työajasta</a:t>
          </a:r>
          <a:endParaRPr lang="fi-FI" sz="1200">
            <a:solidFill>
              <a:schemeClr val="tx1"/>
            </a:solidFill>
            <a:effectLst/>
          </a:endParaRPr>
        </a:p>
        <a:p xmlns:a="http://schemas.openxmlformats.org/drawingml/2006/main">
          <a:endParaRPr lang="fi-FI" sz="120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20E199-B762-D64A-A7F0-21A7BE620F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1F764-0F4C-A64B-8AC2-5016FB74DC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2F23-DA50-4146-8383-3E585F7267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44BDB-4F38-8349-80B4-5EE2B52EDCF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FC6956-5781-8D43-ADC8-71B346F5FD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5CB36-8C9F-A043-9700-704CA117CB51}" type="datetimeFigureOut">
              <a:rPr lang="fi-FI" smtClean="0"/>
              <a:t>17.6.2024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9829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A83AA-AA2C-6A4A-B056-614432B0C774}" type="datetimeFigureOut">
              <a:rPr lang="fi-FI" smtClean="0"/>
              <a:t>17.6.2024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65D5B-E391-4540-B1D3-B24AC8736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66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kuvapaikalla" preserve="1" userDrawn="1">
  <p:cSld name="title_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FAC7C955-DA2F-1448-8363-505EB94817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97600" y="0"/>
            <a:ext cx="52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pic>
        <p:nvPicPr>
          <p:cNvPr id="18" name="dtitlelogoshape">
            <a:extLst>
              <a:ext uri="{FF2B5EF4-FFF2-40B4-BE49-F238E27FC236}">
                <a16:creationId xmlns:a16="http://schemas.microsoft.com/office/drawing/2014/main" id="{C1A1051A-2102-044D-823E-EBBE4C152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23" y="5568634"/>
            <a:ext cx="3218762" cy="547845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087C93FA-7150-4107-BD02-B0F3C61A15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00" y="363795"/>
            <a:ext cx="6304490" cy="2620606"/>
          </a:xfrm>
        </p:spPr>
        <p:txBody>
          <a:bodyPr tIns="0" bIns="0" anchor="b" anchorCtr="0"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3AAF16EA-E806-4F3B-8D54-55B5E448C5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800" y="3117599"/>
            <a:ext cx="6315290" cy="112501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 alaotsikko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0460D9-4BE0-4477-A717-E061943A0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9600" y="4774883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i-FI" sz="2000" smtClean="0">
                <a:solidFill>
                  <a:schemeClr val="tx1"/>
                </a:solidFill>
              </a:defRPr>
            </a:lvl1pPr>
          </a:lstStyle>
          <a:p>
            <a:r>
              <a:rPr lang="fi-FI"/>
              <a:t>4.6.2024</a:t>
            </a:r>
          </a:p>
        </p:txBody>
      </p:sp>
      <p:sp>
        <p:nvSpPr>
          <p:cNvPr id="8" name="DUName">
            <a:extLst>
              <a:ext uri="{FF2B5EF4-FFF2-40B4-BE49-F238E27FC236}">
                <a16:creationId xmlns:a16="http://schemas.microsoft.com/office/drawing/2014/main" id="{2A64F931-48AE-4641-8266-D1A73AF23F18}"/>
              </a:ext>
            </a:extLst>
          </p:cNvPr>
          <p:cNvSpPr txBox="1">
            <a:spLocks/>
          </p:cNvSpPr>
          <p:nvPr userDrawn="1"/>
        </p:nvSpPr>
        <p:spPr>
          <a:xfrm>
            <a:off x="478800" y="4394271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B2B150C-058A-4AAF-A6B7-8C299D589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568196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3254064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aaltopahvikuvalla" preserve="1" userDrawn="1">
  <p:cSld name="subtilte_slide_aaltopahviru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sisä, istuminen, pöytä, banaani&#10;&#10;Kuvaus luotu automaattisesti">
            <a:extLst>
              <a:ext uri="{FF2B5EF4-FFF2-40B4-BE49-F238E27FC236}">
                <a16:creationId xmlns:a16="http://schemas.microsoft.com/office/drawing/2014/main" id="{2D8B7CEC-246E-4FCA-BDB9-B47EFD2FF2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0981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4.6.2024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B07DEC4F-8D47-460E-AEDB-CF1B60977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823596F4-4456-E586-768C-8306D1B86E3B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90831649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pilvikuvalla" preserve="1" userDrawn="1">
  <p:cSld name="subtilte_slide_pil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ulko, pilvinen, pilvet, lentävä&#10;&#10;Kuvaus luotu automaattisesti">
            <a:extLst>
              <a:ext uri="{FF2B5EF4-FFF2-40B4-BE49-F238E27FC236}">
                <a16:creationId xmlns:a16="http://schemas.microsoft.com/office/drawing/2014/main" id="{D26B070C-9980-4BEA-9008-EA60AD26C4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0979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4.6.2024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070A6AE-34F3-437C-827C-F2C6E6106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E4DAD044-DA47-FAF3-5955-BE3F1112532E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02387983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vapaikalla" preserve="1" userDrawn="1">
  <p:cSld name="subtilte_slide_picture_pl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4.6.2024</a:t>
            </a:r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E0C36D7A-CD07-401E-8192-94AA27DE71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97055" y="0"/>
            <a:ext cx="5281612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4248FBDF-AA11-4A95-A47C-5CE8B232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0FCE3006-EE0E-F194-A6AD-29369C11F5BF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887934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pudia" preserve="1" userDrawn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F28FEEC-3BFE-459E-9537-9A066B8AAE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1200" y="1141476"/>
            <a:ext cx="4587240" cy="4575048"/>
          </a:xfrm>
          <a:prstGeom prst="rect">
            <a:avLst/>
          </a:prstGeom>
        </p:spPr>
      </p:pic>
      <p:sp>
        <p:nvSpPr>
          <p:cNvPr id="2" name="d_lahde">
            <a:extLst>
              <a:ext uri="{FF2B5EF4-FFF2-40B4-BE49-F238E27FC236}">
                <a16:creationId xmlns:a16="http://schemas.microsoft.com/office/drawing/2014/main" id="{478A9D35-278B-BEBA-62E4-20D532002B04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73377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10687793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4.6.2024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F0EA9E91-98B2-11DD-55DB-D3C57A8F6CFE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32286571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graafi ja tila seliitteelle" preserve="1" userDrawn="1">
  <p:cSld name="title_and_content_empty_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7300800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4.6.2024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A2C6D4DB-8D1C-4F75-A5A8-D7B2BC3497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921" y="1439999"/>
            <a:ext cx="3308565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C20FF7D7-EC0F-8B42-8B22-44BC0DD3FD6A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082534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sisältökohdetta väliotsikoilla" preserve="1" userDrawn="1">
  <p:cSld name="title_two_conten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E18BC3-C71F-1F40-8265-FB7F5E650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0CCE5E25-4848-EB46-9136-ED0A10CF8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EF23142-3D3C-F044-8150-57AC95574F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600" y="1440000"/>
            <a:ext cx="5089525" cy="42037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C8703391-D147-0448-B90A-931413949C9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2781" y="1440000"/>
            <a:ext cx="5106873" cy="420373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D6AA817-A14F-FF48-B5EF-D0E10D035D3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4.6.2024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1DD3D1-C9EC-4205-9824-EB76ADE431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1D00C477-2AB1-456B-B72B-6A17886806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39892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7DDDE635-7A4D-168B-6168-DAC79E119FBA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60249153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kuva" preserve="1" userDrawn="1">
  <p:cSld name="title_conten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Photo"/>
          <p:cNvSpPr>
            <a:spLocks noGrp="1"/>
          </p:cNvSpPr>
          <p:nvPr>
            <p:ph type="pic" sz="quarter" idx="14" hasCustomPrompt="1"/>
          </p:nvPr>
        </p:nvSpPr>
        <p:spPr>
          <a:xfrm>
            <a:off x="6897600" y="0"/>
            <a:ext cx="5292000" cy="686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4.6.2024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44E2F194-21B6-4684-B8A0-703CBCD131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109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34DBB5-2665-4313-BB6F-9FA2D9513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12F637B4-4EEF-C210-D29E-6624D0E7BE5C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65075361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sisältö ja kaksi kuvaa" preserve="1" userDrawn="1">
  <p:cSld name="title_content_two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C14A879C-D0C2-4202-BEEC-2A2E70EAB27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53364" y="3429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C567358-739E-E245-AC37-B69830A46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4.6.2024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2FC9C602-9A8A-4E8E-B582-95F10872FB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1840675"/>
            <a:ext cx="5351486" cy="441135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C98B356A-C02A-475A-BBC7-AB9C9EDFC71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853365" y="36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21283CA2-FEA7-4DA4-84BA-197EB032A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93A340D2-3C5D-01EB-1273-A73B7CAEEB45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78129302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slogan (vihreä tausta)" preserve="1" userDrawn="1">
  <p:cSld name="title_content_sloga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AAFB5-1906-3D40-93A2-CB76400FAD65}"/>
              </a:ext>
            </a:extLst>
          </p:cNvPr>
          <p:cNvSpPr/>
          <p:nvPr userDrawn="1"/>
        </p:nvSpPr>
        <p:spPr>
          <a:xfrm>
            <a:off x="6840514" y="0"/>
            <a:ext cx="5351486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100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D1A27-B895-1A42-AFA3-236D0273B1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5864" y="1383160"/>
            <a:ext cx="4120786" cy="33613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nosto</a:t>
            </a:r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0D4A452-05D2-E143-B5E4-80605EDE6AD1}"/>
              </a:ext>
            </a:extLst>
          </p:cNvPr>
          <p:cNvSpPr txBox="1">
            <a:spLocks/>
          </p:cNvSpPr>
          <p:nvPr userDrawn="1"/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098B41-2CA2-4108-9AD2-638D6AECFB23}" type="datetimeFigureOut">
              <a:rPr lang="fi-FI" smtClean="0"/>
              <a:pPr algn="ctr"/>
              <a:t>17.6.2024</a:t>
            </a:fld>
            <a:endParaRPr lang="fi-FI" dirty="0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E24E172B-E61E-4E9D-AA95-F2EB6D4CF7F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469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5258FA17-5238-4491-84C7-75BA8F13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1CDB0F13-BFA9-037A-04CD-269B2A1814F2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642652520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usimetsäkuvalla" preserve="1" userDrawn="1">
  <p:cSld name="subtilte_slide_kuusi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kasvi, ruoho, vihreä&#10;&#10;Kuvaus luotu automaattisesti">
            <a:extLst>
              <a:ext uri="{FF2B5EF4-FFF2-40B4-BE49-F238E27FC236}">
                <a16:creationId xmlns:a16="http://schemas.microsoft.com/office/drawing/2014/main" id="{89BFC2AF-24A7-45CC-A8BF-2273DDC71A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1595" y="-10873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4.6.2024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C54521D-862D-45BD-8F4E-0FC18AFE5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5F41E5B3-709F-1781-FEC4-A02752EE8D1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93046387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lautatapulikuvalla" preserve="1" userDrawn="1">
  <p:cSld name="subtilte_slide_lautatapu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rakennus, katu, sivu&#10;&#10;Kuvaus luotu automaattisesti">
            <a:extLst>
              <a:ext uri="{FF2B5EF4-FFF2-40B4-BE49-F238E27FC236}">
                <a16:creationId xmlns:a16="http://schemas.microsoft.com/office/drawing/2014/main" id="{AA034375-BA2C-4707-B5C0-460E551550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0982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/>
              <a:t>Lisää väliotsikko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4.6.2024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59857A7-4588-4320-B874-283C0351A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BB95EF60-294D-5949-62BB-9311F5EF841A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47902195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59693" y="1440000"/>
            <a:ext cx="10687793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9" name="dlogoplaceholder" hidden="1"/>
          <p:cNvSpPr txBox="1"/>
          <p:nvPr userDrawn="1"/>
        </p:nvSpPr>
        <p:spPr>
          <a:xfrm>
            <a:off x="9337232" y="324000"/>
            <a:ext cx="1706844" cy="33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fi-FI" sz="800"/>
          </a:p>
        </p:txBody>
      </p:sp>
      <p:pic>
        <p:nvPicPr>
          <p:cNvPr id="7" name="dlogoshape">
            <a:extLst>
              <a:ext uri="{FF2B5EF4-FFF2-40B4-BE49-F238E27FC236}">
                <a16:creationId xmlns:a16="http://schemas.microsoft.com/office/drawing/2014/main" id="{BB2D5D97-EC59-497F-8A4A-2A10BF2E030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3" y="6398996"/>
            <a:ext cx="1988206" cy="33840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r>
              <a:rPr lang="fi-FI"/>
              <a:t>4.6.2024</a:t>
            </a:r>
          </a:p>
        </p:txBody>
      </p:sp>
    </p:spTree>
    <p:extLst>
      <p:ext uri="{BB962C8B-B14F-4D97-AF65-F5344CB8AC3E}">
        <p14:creationId xmlns:p14="http://schemas.microsoft.com/office/powerpoint/2010/main" val="211474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  <p:sldLayoutId id="2147483745" r:id="rId3"/>
    <p:sldLayoutId id="2147483706" r:id="rId4"/>
    <p:sldLayoutId id="2147483668" r:id="rId5"/>
    <p:sldLayoutId id="2147483726" r:id="rId6"/>
    <p:sldLayoutId id="2147483741" r:id="rId7"/>
    <p:sldLayoutId id="2147483743" r:id="rId8"/>
    <p:sldLayoutId id="2147483744" r:id="rId9"/>
    <p:sldLayoutId id="2147483742" r:id="rId10"/>
    <p:sldLayoutId id="2147483746" r:id="rId11"/>
    <p:sldLayoutId id="2147483747" r:id="rId12"/>
    <p:sldLayoutId id="2147483673" r:id="rId13"/>
  </p:sldLayoutIdLst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lang="fi-FI" sz="3200" kern="1200" cap="none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 cap="none" baseline="0">
          <a:solidFill>
            <a:srgbClr val="59594A"/>
          </a:solidFill>
          <a:latin typeface="+mn-lt"/>
          <a:ea typeface="+mn-ea"/>
          <a:cs typeface="+mn-cs"/>
        </a:defRPr>
      </a:lvl1pPr>
      <a:lvl2pPr marL="56880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3200" indent="-2844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E78F841-DF74-4B34-ACBD-257211E3F1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678CEA5-22FB-4EDB-8068-9AE68DE71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Poissaoloihin johtaneiden työtapaturmien taajuus (LTAF) paperi-, saha- ja levyteollisuudessa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29C02BD-3B4F-3BA3-D177-41B2A1EBB05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1800" dirty="0"/>
              <a:t>Työtapaturmaksi on kirjattu kaikki sellaiset tapaukset, joista on aiheutunut </a:t>
            </a:r>
            <a:r>
              <a:rPr lang="fi-FI" sz="1800" b="1" dirty="0"/>
              <a:t>vähintään yhden kokonaisen työpäivän tai -vuoron poissaolo </a:t>
            </a:r>
            <a:r>
              <a:rPr lang="fi-FI" sz="1800" dirty="0"/>
              <a:t>niiden </a:t>
            </a:r>
            <a:r>
              <a:rPr lang="fi-FI" sz="1800" b="1" dirty="0"/>
              <a:t>poissaolotuntien lisäksi </a:t>
            </a:r>
            <a:r>
              <a:rPr lang="fi-FI" sz="1800" dirty="0"/>
              <a:t>jolloin tapaturma sattui.</a:t>
            </a:r>
          </a:p>
          <a:p>
            <a:endParaRPr lang="fi-FI" sz="1800" dirty="0"/>
          </a:p>
          <a:p>
            <a:pPr marL="0" indent="0">
              <a:buNone/>
            </a:pPr>
            <a:r>
              <a:rPr lang="fi-FI" sz="1800" dirty="0"/>
              <a:t>Yrityskyselyn tulos kattaa </a:t>
            </a:r>
            <a:r>
              <a:rPr lang="fi-FI" sz="1800" b="1" dirty="0"/>
              <a:t>83 % paperiteollisuuden</a:t>
            </a:r>
            <a:r>
              <a:rPr lang="fi-FI" sz="1800" dirty="0"/>
              <a:t> ja </a:t>
            </a:r>
            <a:r>
              <a:rPr lang="fi-FI" sz="1800" b="1" dirty="0"/>
              <a:t>80 % saha- ja levyteollisuuden </a:t>
            </a:r>
            <a:r>
              <a:rPr lang="fi-FI" sz="1800" dirty="0"/>
              <a:t>jäsenyrityksien henkilöstöstä</a:t>
            </a:r>
          </a:p>
          <a:p>
            <a:endParaRPr lang="fi-FI" sz="2000" dirty="0"/>
          </a:p>
          <a:p>
            <a:endParaRPr lang="fi-FI" dirty="0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1A53EC3F-DBE1-B54A-6B9A-1B79F8716D61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760413" y="1439863"/>
          <a:ext cx="7299325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9644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E78F841-DF74-4B34-ACBD-257211E3F1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2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678CEA5-22FB-4EDB-8068-9AE68DE71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Sairauksien aiheuttamat poissaolot paperi-, saha- ja levyteollisuudessa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9623AE24-960A-95CF-4199-7A86937DD85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5959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Säännöllinen työaika = 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5959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kaikki tehdyt työtunnit + kaikki poissaolotunnit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5959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(ei sisällä vuosiloma-aikaa eikä lomautustunteja)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59594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5959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Yrityskyselyn tulos kattaa </a:t>
            </a:r>
            <a:r>
              <a:rPr lang="fi-FI" sz="1800" b="1" dirty="0">
                <a:latin typeface="Calibri" panose="020F0502020204030204"/>
              </a:rPr>
              <a:t>83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5959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% paperiteollisuuden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5959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ja 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5959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80 % saha- ja levyteollisuuden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5959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jäsenyrityksien henkilöstöstä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59594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fi-FI" dirty="0"/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C8B70180-584B-1244-D8CC-47B938EC16DD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760413" y="1439863"/>
          <a:ext cx="7299325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7305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3EDCA1A1-7B62-4A8B-BB69-DA81683904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C68D477-3B63-4C3E-AC5B-AF780D416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Metsäteollisuudessa kirjattiin lähes 144 000 ennakoivaa turvallisuusilmoitusta vuonna 2023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EF03DAAB-DA40-41C4-9842-8745E4BD4EC2}"/>
              </a:ext>
            </a:extLst>
          </p:cNvPr>
          <p:cNvSpPr txBox="1"/>
          <p:nvPr/>
        </p:nvSpPr>
        <p:spPr>
          <a:xfrm>
            <a:off x="831061" y="1373492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Luvuissa mukana vaaratilanneilmoitukset ja turvallisuushavainnot</a:t>
            </a:r>
          </a:p>
        </p:txBody>
      </p:sp>
      <p:pic>
        <p:nvPicPr>
          <p:cNvPr id="14" name="Sisällön paikkamerkki 13">
            <a:extLst>
              <a:ext uri="{FF2B5EF4-FFF2-40B4-BE49-F238E27FC236}">
                <a16:creationId xmlns:a16="http://schemas.microsoft.com/office/drawing/2014/main" id="{E0E47836-A7D1-4C04-A83D-823D7B5E11F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8460606" y="1882208"/>
            <a:ext cx="2986880" cy="3878125"/>
          </a:xfr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6179640-1CD3-5D36-66C6-1C386CAC7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61" y="2029078"/>
            <a:ext cx="7360850" cy="375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89166"/>
      </p:ext>
    </p:extLst>
  </p:cSld>
  <p:clrMapOvr>
    <a:masterClrMapping/>
  </p:clrMapOvr>
</p:sld>
</file>

<file path=ppt/theme/theme1.xml><?xml version="1.0" encoding="utf-8"?>
<a:theme xmlns:a="http://schemas.openxmlformats.org/drawingml/2006/main" name="Tekstikalvopohja">
  <a:themeElements>
    <a:clrScheme name="MT viralliset värit">
      <a:dk1>
        <a:srgbClr val="59594A"/>
      </a:dk1>
      <a:lt1>
        <a:sysClr val="window" lastClr="FFFFFF"/>
      </a:lt1>
      <a:dk2>
        <a:srgbClr val="85B526"/>
      </a:dk2>
      <a:lt2>
        <a:srgbClr val="EDEDED"/>
      </a:lt2>
      <a:accent1>
        <a:srgbClr val="85B526"/>
      </a:accent1>
      <a:accent2>
        <a:srgbClr val="59594A"/>
      </a:accent2>
      <a:accent3>
        <a:srgbClr val="EF7D00"/>
      </a:accent3>
      <a:accent4>
        <a:srgbClr val="0F72A2"/>
      </a:accent4>
      <a:accent5>
        <a:srgbClr val="E8548D"/>
      </a:accent5>
      <a:accent6>
        <a:srgbClr val="000000"/>
      </a:accent6>
      <a:hlink>
        <a:srgbClr val="59594A"/>
      </a:hlink>
      <a:folHlink>
        <a:srgbClr val="87878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 sz="21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tsäteollisuus_pohja.potx" id="{129246FA-D1D5-4E72-BBA9-ED340AD00B2C}" vid="{25B5EA3A-6E16-4E0A-BB4F-3B2F4B4546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metsäteollisuus_pohja</Template>
  <TotalTime>0</TotalTime>
  <Words>123</Words>
  <Application>Microsoft Office PowerPoint</Application>
  <PresentationFormat>Laajakuva</PresentationFormat>
  <Paragraphs>21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6" baseType="lpstr">
      <vt:lpstr>Arial</vt:lpstr>
      <vt:lpstr>Calibri</vt:lpstr>
      <vt:lpstr>Tekstikalvopohja</vt:lpstr>
      <vt:lpstr>Poissaoloihin johtaneiden työtapaturmien taajuus (LTAF) paperi-, saha- ja levyteollisuudessa</vt:lpstr>
      <vt:lpstr>Sairauksien aiheuttamat poissaolot paperi-, saha- ja levyteollisuudessa</vt:lpstr>
      <vt:lpstr>Metsäteollisuudessa kirjattiin lähes 144 000 ennakoivaa turvallisuusilmoitusta vuonna 2023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Poissaoloihin johtaneiden työtapaturmien taajuus Metsäteollisuudessa</dc:title>
  <dc:creator/>
  <cp:keywords/>
  <cp:lastModifiedBy/>
  <cp:revision>1</cp:revision>
  <dcterms:created xsi:type="dcterms:W3CDTF">2021-02-22T13:25:51Z</dcterms:created>
  <dcterms:modified xsi:type="dcterms:W3CDTF">2024-06-17T07:54:58Z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398.83.06.203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metsäteollisuus_pohja.potx</vt:lpwstr>
  </property>
  <property fmtid="{D5CDD505-2E9C-101B-9397-08002B2CF9AE}" pid="6" name="dvDefinition">
    <vt:lpwstr>252 (dd_default.xml)</vt:lpwstr>
  </property>
  <property fmtid="{D5CDD505-2E9C-101B-9397-08002B2CF9AE}" pid="7" name="dvDefinitionID">
    <vt:lpwstr>252</vt:lpwstr>
  </property>
  <property fmtid="{D5CDD505-2E9C-101B-9397-08002B2CF9AE}" pid="8" name="dvContentFile">
    <vt:lpwstr>dd_default.xml</vt:lpwstr>
  </property>
  <property fmtid="{D5CDD505-2E9C-101B-9397-08002B2CF9AE}" pid="9" name="dvGlobalVerID">
    <vt:lpwstr>398.90.05.206</vt:lpwstr>
  </property>
  <property fmtid="{D5CDD505-2E9C-101B-9397-08002B2CF9AE}" pid="10" name="dvDefinitionVersion">
    <vt:lpwstr>1.0 / 5.12.2019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0</vt:lpwstr>
  </property>
  <property fmtid="{D5CDD505-2E9C-101B-9397-08002B2CF9AE}" pid="15" name="dvDateExist">
    <vt:lpwstr>-1</vt:lpwstr>
  </property>
  <property fmtid="{D5CDD505-2E9C-101B-9397-08002B2CF9AE}" pid="16" name="dvCategory">
    <vt:lpwstr>29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METE</vt:lpwstr>
  </property>
  <property fmtid="{D5CDD505-2E9C-101B-9397-08002B2CF9AE}" pid="21" name="dvSite">
    <vt:lpwstr>Yleinen</vt:lpwstr>
  </property>
  <property fmtid="{D5CDD505-2E9C-101B-9397-08002B2CF9AE}" pid="22" name="dvNumbering">
    <vt:lpwstr>0</vt:lpwstr>
  </property>
  <property fmtid="{D5CDD505-2E9C-101B-9397-08002B2CF9AE}" pid="23" name="dvDUname">
    <vt:lpwstr>Marjukka Rautavirta</vt:lpwstr>
  </property>
  <property fmtid="{D5CDD505-2E9C-101B-9397-08002B2CF9AE}" pid="24" name="dvDUdepartment">
    <vt:lpwstr/>
  </property>
  <property fmtid="{D5CDD505-2E9C-101B-9397-08002B2CF9AE}" pid="25" name="dvDate_Page">
    <vt:lpwstr>0</vt:lpwstr>
  </property>
  <property fmtid="{D5CDD505-2E9C-101B-9397-08002B2CF9AE}" pid="26" name="dvAuthor">
    <vt:lpwstr>Marjukka Rautavirta</vt:lpwstr>
  </property>
  <property fmtid="{D5CDD505-2E9C-101B-9397-08002B2CF9AE}" pid="27" name="dvAuthor_Page">
    <vt:lpwstr>0</vt:lpwstr>
  </property>
  <property fmtid="{D5CDD505-2E9C-101B-9397-08002B2CF9AE}" pid="28" name="dvSectorExist">
    <vt:lpwstr>0</vt:lpwstr>
  </property>
  <property fmtid="{D5CDD505-2E9C-101B-9397-08002B2CF9AE}" pid="29" name="dvSector">
    <vt:lpwstr>Talous, innovaatiot, energia</vt:lpwstr>
  </property>
  <property fmtid="{D5CDD505-2E9C-101B-9397-08002B2CF9AE}" pid="30" name="dvLahde">
    <vt:lpwstr>0</vt:lpwstr>
  </property>
  <property fmtid="{D5CDD505-2E9C-101B-9397-08002B2CF9AE}" pid="31" name="dvLahdetext">
    <vt:lpwstr>Metsäteollisuus ry</vt:lpwstr>
  </property>
  <property fmtid="{D5CDD505-2E9C-101B-9397-08002B2CF9AE}" pid="32" name="Owner">
    <vt:lpwstr>Marjukka Rautavirta</vt:lpwstr>
  </property>
  <property fmtid="{D5CDD505-2E9C-101B-9397-08002B2CF9AE}" pid="33" name="MSIP_Label_b616c8f7-5329-45c1-b6df-378d2db7d954_Enabled">
    <vt:lpwstr>true</vt:lpwstr>
  </property>
  <property fmtid="{D5CDD505-2E9C-101B-9397-08002B2CF9AE}" pid="34" name="MSIP_Label_b616c8f7-5329-45c1-b6df-378d2db7d954_SetDate">
    <vt:lpwstr>2024-06-04T07:09:15Z</vt:lpwstr>
  </property>
  <property fmtid="{D5CDD505-2E9C-101B-9397-08002B2CF9AE}" pid="35" name="MSIP_Label_b616c8f7-5329-45c1-b6df-378d2db7d954_Method">
    <vt:lpwstr>Privileged</vt:lpwstr>
  </property>
  <property fmtid="{D5CDD505-2E9C-101B-9397-08002B2CF9AE}" pid="36" name="MSIP_Label_b616c8f7-5329-45c1-b6df-378d2db7d954_Name">
    <vt:lpwstr>General</vt:lpwstr>
  </property>
  <property fmtid="{D5CDD505-2E9C-101B-9397-08002B2CF9AE}" pid="37" name="MSIP_Label_b616c8f7-5329-45c1-b6df-378d2db7d954_SiteId">
    <vt:lpwstr>ef23504f-7fcd-4484-b491-9ebeb84fe42b</vt:lpwstr>
  </property>
  <property fmtid="{D5CDD505-2E9C-101B-9397-08002B2CF9AE}" pid="38" name="MSIP_Label_b616c8f7-5329-45c1-b6df-378d2db7d954_ActionId">
    <vt:lpwstr>ac32c5d6-ddb8-467d-abe9-87423dac89a2</vt:lpwstr>
  </property>
  <property fmtid="{D5CDD505-2E9C-101B-9397-08002B2CF9AE}" pid="39" name="MSIP_Label_b616c8f7-5329-45c1-b6df-378d2db7d954_ContentBits">
    <vt:lpwstr>0</vt:lpwstr>
  </property>
</Properties>
</file>